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4"/>
  </p:sldMasterIdLst>
  <p:notesMasterIdLst>
    <p:notesMasterId r:id="rId17"/>
  </p:notesMasterIdLst>
  <p:handoutMasterIdLst>
    <p:handoutMasterId r:id="rId18"/>
  </p:handoutMasterIdLst>
  <p:sldIdLst>
    <p:sldId id="1222" r:id="rId5"/>
    <p:sldId id="1228" r:id="rId6"/>
    <p:sldId id="1229" r:id="rId7"/>
    <p:sldId id="1223" r:id="rId8"/>
    <p:sldId id="1230" r:id="rId9"/>
    <p:sldId id="1224" r:id="rId10"/>
    <p:sldId id="1506" r:id="rId11"/>
    <p:sldId id="1504" r:id="rId12"/>
    <p:sldId id="1497" r:id="rId13"/>
    <p:sldId id="1226" r:id="rId14"/>
    <p:sldId id="1505" r:id="rId15"/>
    <p:sldId id="1227"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9"/>
    <p:restoredTop sz="77087"/>
  </p:normalViewPr>
  <p:slideViewPr>
    <p:cSldViewPr snapToGrid="0">
      <p:cViewPr varScale="1">
        <p:scale>
          <a:sx n="83" d="100"/>
          <a:sy n="83" d="100"/>
        </p:scale>
        <p:origin x="1752" y="184"/>
      </p:cViewPr>
      <p:guideLst>
        <p:guide orient="horz" pos="2162"/>
        <p:guide pos="3841"/>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45904C4-010F-4896-9D22-0FDDB5A0FF93}" type="datetimeFigureOut">
              <a:rPr lang="en-US" smtClean="0">
                <a:solidFill>
                  <a:schemeClr val="bg1">
                    <a:lumMod val="65000"/>
                  </a:schemeClr>
                </a:solidFill>
                <a:latin typeface="Tahoma" pitchFamily="34" charset="0"/>
                <a:ea typeface="Tahoma" pitchFamily="34" charset="0"/>
                <a:cs typeface="Tahoma" pitchFamily="34" charset="0"/>
              </a:rPr>
              <a:pPr/>
              <a:t>11/17/21</a:t>
            </a:fld>
            <a:endParaRPr lang="en-US">
              <a:solidFill>
                <a:schemeClr val="bg1">
                  <a:lumMod val="65000"/>
                </a:schemeClr>
              </a:solidFill>
              <a:latin typeface="Tahoma" pitchFamily="34" charset="0"/>
              <a:ea typeface="Tahoma" pitchFamily="34" charset="0"/>
              <a:cs typeface="Tahoma"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a:solidFill>
                  <a:schemeClr val="bg1">
                    <a:lumMod val="65000"/>
                  </a:schemeClr>
                </a:solidFill>
                <a:latin typeface="Tahoma" pitchFamily="34" charset="0"/>
                <a:ea typeface="Tahoma" pitchFamily="34" charset="0"/>
                <a:cs typeface="Tahoma" pitchFamily="34" charset="0"/>
              </a:rPr>
              <a:t>Distribution Statement</a:t>
            </a: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899D1F1-6DC0-4977-808C-FD0BF7AD2565}" type="slidenum">
              <a:rPr lang="en-US" smtClean="0">
                <a:solidFill>
                  <a:schemeClr val="bg1">
                    <a:lumMod val="65000"/>
                  </a:schemeClr>
                </a:solidFill>
                <a:latin typeface="Tahoma" pitchFamily="34" charset="0"/>
                <a:ea typeface="Tahoma" pitchFamily="34" charset="0"/>
                <a:cs typeface="Tahoma" pitchFamily="34" charset="0"/>
              </a:rPr>
              <a:pPr/>
              <a:t>‹#›</a:t>
            </a:fld>
            <a:endParaRPr lang="en-US">
              <a:solidFill>
                <a:schemeClr val="bg1">
                  <a:lumMod val="65000"/>
                </a:schemeClr>
              </a:solidFill>
              <a:latin typeface="Tahoma" pitchFamily="34" charset="0"/>
              <a:ea typeface="Tahoma" pitchFamily="34" charset="0"/>
              <a:cs typeface="Tahoma" pitchFamily="34" charset="0"/>
            </a:endParaRPr>
          </a:p>
        </p:txBody>
      </p:sp>
      <p:pic>
        <p:nvPicPr>
          <p:cNvPr id="6" name="Picture 6" descr="TITLE-HEADER LOGO.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592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bg1">
                    <a:lumMod val="65000"/>
                  </a:schemeClr>
                </a:solidFill>
                <a:latin typeface="Tahoma" pitchFamily="34" charset="0"/>
                <a:ea typeface="Tahoma" pitchFamily="34" charset="0"/>
                <a:cs typeface="Tahoma" pitchFamily="34" charset="0"/>
              </a:defRPr>
            </a:lvl1pPr>
          </a:lstStyle>
          <a:p>
            <a:fld id="{92715C0D-0E45-40B4-BE1B-664AAA8E6B7F}" type="datetimeFigureOut">
              <a:rPr lang="en-US" smtClean="0"/>
              <a:pPr/>
              <a:t>11/17/21</a:t>
            </a:fld>
            <a:endParaRPr lang="en-US"/>
          </a:p>
        </p:txBody>
      </p:sp>
      <p:sp>
        <p:nvSpPr>
          <p:cNvPr id="4" name="Slide Image Placeholder 3"/>
          <p:cNvSpPr>
            <a:spLocks noGrp="1" noRot="1" noChangeAspect="1"/>
          </p:cNvSpPr>
          <p:nvPr>
            <p:ph type="sldImg" idx="2"/>
          </p:nvPr>
        </p:nvSpPr>
        <p:spPr>
          <a:xfrm>
            <a:off x="406400" y="895350"/>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648200"/>
            <a:ext cx="5608320" cy="395097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solidFill>
                  <a:schemeClr val="bg1">
                    <a:lumMod val="65000"/>
                  </a:schemeClr>
                </a:solidFill>
                <a:latin typeface="Tahoma" pitchFamily="34" charset="0"/>
                <a:ea typeface="Tahoma" pitchFamily="34" charset="0"/>
                <a:cs typeface="Tahoma" pitchFamily="34" charset="0"/>
              </a:defRPr>
            </a:lvl1pPr>
          </a:lstStyle>
          <a:p>
            <a:r>
              <a:rPr lang="en-US"/>
              <a:t>Distribution Statement</a:t>
            </a: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solidFill>
                  <a:schemeClr val="bg1">
                    <a:lumMod val="65000"/>
                  </a:schemeClr>
                </a:solidFill>
                <a:latin typeface="Tahoma" pitchFamily="34" charset="0"/>
                <a:ea typeface="Tahoma" pitchFamily="34" charset="0"/>
                <a:cs typeface="Tahoma" pitchFamily="34" charset="0"/>
              </a:defRPr>
            </a:lvl1pPr>
          </a:lstStyle>
          <a:p>
            <a:fld id="{639B577F-6036-4BCD-9021-A736CBC28733}" type="slidenum">
              <a:rPr lang="en-US" smtClean="0"/>
              <a:pPr/>
              <a:t>‹#›</a:t>
            </a:fld>
            <a:endParaRPr lang="en-US"/>
          </a:p>
        </p:txBody>
      </p:sp>
      <p:pic>
        <p:nvPicPr>
          <p:cNvPr id="8"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63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200" kern="1200">
        <a:solidFill>
          <a:schemeClr val="tx1"/>
        </a:solidFill>
        <a:latin typeface="Tahoma" pitchFamily="34" charset="0"/>
        <a:ea typeface="Tahoma" pitchFamily="34" charset="0"/>
        <a:cs typeface="Tahoma" pitchFamily="34" charset="0"/>
      </a:defRPr>
    </a:lvl2pPr>
    <a:lvl3pPr marL="914400" algn="l" defTabSz="914400" rtl="0" eaLnBrk="1" latinLnBrk="0" hangingPunct="1">
      <a:defRPr sz="1200" kern="1200">
        <a:solidFill>
          <a:schemeClr val="tx1"/>
        </a:solidFill>
        <a:latin typeface="Tahoma" pitchFamily="34" charset="0"/>
        <a:ea typeface="Tahoma" pitchFamily="34" charset="0"/>
        <a:cs typeface="Tahoma" pitchFamily="34" charset="0"/>
      </a:defRPr>
    </a:lvl3pPr>
    <a:lvl4pPr marL="1371600" algn="l" defTabSz="914400" rtl="0" eaLnBrk="1" latinLnBrk="0" hangingPunct="1">
      <a:defRPr sz="1200" kern="1200">
        <a:solidFill>
          <a:schemeClr val="tx1"/>
        </a:solidFill>
        <a:latin typeface="Tahoma" pitchFamily="34" charset="0"/>
        <a:ea typeface="Tahoma" pitchFamily="34" charset="0"/>
        <a:cs typeface="Tahoma" pitchFamily="34" charset="0"/>
      </a:defRPr>
    </a:lvl4pPr>
    <a:lvl5pPr marL="1828800" algn="l" defTabSz="914400" rtl="0" eaLnBrk="1" latinLnBrk="0" hangingPunct="1">
      <a:defRPr sz="1200" kern="1200">
        <a:solidFill>
          <a:schemeClr val="tx1"/>
        </a:solidFill>
        <a:latin typeface="Tahoma" pitchFamily="34" charset="0"/>
        <a:ea typeface="Tahoma" pitchFamily="34" charset="0"/>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9535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a:t>
            </a:fld>
            <a:endParaRPr lang="en-US"/>
          </a:p>
        </p:txBody>
      </p:sp>
    </p:spTree>
    <p:extLst>
      <p:ext uri="{BB962C8B-B14F-4D97-AF65-F5344CB8AC3E}">
        <p14:creationId xmlns:p14="http://schemas.microsoft.com/office/powerpoint/2010/main" val="195345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3</a:t>
            </a:fld>
            <a:endParaRPr lang="en-US"/>
          </a:p>
        </p:txBody>
      </p:sp>
    </p:spTree>
    <p:extLst>
      <p:ext uri="{BB962C8B-B14F-4D97-AF65-F5344CB8AC3E}">
        <p14:creationId xmlns:p14="http://schemas.microsoft.com/office/powerpoint/2010/main" val="373405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 amplitudes, gradients, </a:t>
            </a:r>
            <a:r>
              <a:rPr lang="en-US" dirty="0" err="1"/>
              <a:t>jacobian</a:t>
            </a:r>
            <a:r>
              <a:rPr lang="en-US" dirty="0"/>
              <a:t>, hessian </a:t>
            </a:r>
          </a:p>
        </p:txBody>
      </p:sp>
      <p:sp>
        <p:nvSpPr>
          <p:cNvPr id="4" name="Slide Number Placeholder 3"/>
          <p:cNvSpPr>
            <a:spLocks noGrp="1"/>
          </p:cNvSpPr>
          <p:nvPr>
            <p:ph type="sldNum" sz="quarter" idx="5"/>
          </p:nvPr>
        </p:nvSpPr>
        <p:spPr/>
        <p:txBody>
          <a:bodyPr/>
          <a:lstStyle/>
          <a:p>
            <a:fld id="{639B577F-6036-4BCD-9021-A736CBC28733}" type="slidenum">
              <a:rPr lang="en-US" smtClean="0"/>
              <a:pPr/>
              <a:t>6</a:t>
            </a:fld>
            <a:endParaRPr lang="en-US"/>
          </a:p>
        </p:txBody>
      </p:sp>
    </p:spTree>
    <p:extLst>
      <p:ext uri="{BB962C8B-B14F-4D97-AF65-F5344CB8AC3E}">
        <p14:creationId xmlns:p14="http://schemas.microsoft.com/office/powerpoint/2010/main" val="171770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7</a:t>
            </a:fld>
            <a:endParaRPr lang="en-US"/>
          </a:p>
        </p:txBody>
      </p:sp>
    </p:spTree>
    <p:extLst>
      <p:ext uri="{BB962C8B-B14F-4D97-AF65-F5344CB8AC3E}">
        <p14:creationId xmlns:p14="http://schemas.microsoft.com/office/powerpoint/2010/main" val="66906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11</a:t>
            </a:fld>
            <a:endParaRPr lang="en-US"/>
          </a:p>
        </p:txBody>
      </p:sp>
    </p:spTree>
    <p:extLst>
      <p:ext uri="{BB962C8B-B14F-4D97-AF65-F5344CB8AC3E}">
        <p14:creationId xmlns:p14="http://schemas.microsoft.com/office/powerpoint/2010/main" val="86766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spTree>
    <p:extLst>
      <p:ext uri="{BB962C8B-B14F-4D97-AF65-F5344CB8AC3E}">
        <p14:creationId xmlns:p14="http://schemas.microsoft.com/office/powerpoint/2010/main" val="96137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605976" y="122768"/>
            <a:ext cx="9525000" cy="612648"/>
          </a:xfrm>
        </p:spPr>
        <p:txBody>
          <a:bodyPr>
            <a:normAutofit/>
          </a:bodyPr>
          <a:lstStyle>
            <a:lvl1pPr algn="l">
              <a:defRPr sz="2800" b="0">
                <a:latin typeface="Calibri" panose="020F0502020204030204" pitchFamily="34" charset="0"/>
                <a:ea typeface="Tahoma"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75862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897915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460318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972575"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00243" y="2531270"/>
            <a:ext cx="2360480" cy="1068427"/>
          </a:xfrm>
          <a:prstGeom prst="rect">
            <a:avLst/>
          </a:prstGeom>
        </p:spPr>
      </p:pic>
    </p:spTree>
    <p:extLst>
      <p:ext uri="{BB962C8B-B14F-4D97-AF65-F5344CB8AC3E}">
        <p14:creationId xmlns:p14="http://schemas.microsoft.com/office/powerpoint/2010/main" val="2431481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777147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9746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13" name="TextBox 12"/>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85921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userDrawn="1">
            <p:ph type="body" sz="quarter" idx="37"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userDrawn="1">
            <p:ph type="body" sz="quarter" idx="38"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userDrawn="1">
            <p:ph type="body" sz="quarter" idx="39"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970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29"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
        <p:nvSpPr>
          <p:cNvPr id="30" name="Rectangle 2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40"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1"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2"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3"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5" name="TextBox 44"/>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cxnSp>
        <p:nvCxnSpPr>
          <p:cNvPr id="51" name="Straight Connector 5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59858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70485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38625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44286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393663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32523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65138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90566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233440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668177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443" y="3228446"/>
            <a:ext cx="5546817" cy="397933"/>
          </a:xfrm>
        </p:spPr>
        <p:txBody>
          <a:bodyPr/>
          <a:lstStyle/>
          <a:p>
            <a:pPr>
              <a:defRPr/>
            </a:pPr>
            <a:r>
              <a:rPr lang="en-US"/>
              <a:t>Susmit Jha</a:t>
            </a:r>
          </a:p>
        </p:txBody>
      </p:sp>
      <p:sp>
        <p:nvSpPr>
          <p:cNvPr id="4" name="Slide Number Placeholder 3"/>
          <p:cNvSpPr>
            <a:spLocks noGrp="1"/>
          </p:cNvSpPr>
          <p:nvPr>
            <p:ph type="sldNum" sz="quarter" idx="11"/>
          </p:nvPr>
        </p:nvSpPr>
        <p:spPr>
          <a:xfrm rot="5400000">
            <a:off x="56713" y="6309160"/>
            <a:ext cx="530038" cy="389469"/>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9540" y="3582991"/>
            <a:ext cx="5191125"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1993299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215154" y="177949"/>
            <a:ext cx="7723503" cy="415498"/>
          </a:xfrm>
          <a:prstGeom prst="rect">
            <a:avLst/>
          </a:prstGeom>
          <a:noFill/>
        </p:spPr>
        <p:txBody>
          <a:bodyPr wrap="square" rtlCol="0">
            <a:spAutoFit/>
          </a:bodyPr>
          <a:lstStyle/>
          <a:p>
            <a:r>
              <a:rPr lang="en-US" sz="2100" b="1">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014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215154" y="177949"/>
            <a:ext cx="7723503" cy="415498"/>
          </a:xfrm>
          <a:prstGeom prst="rect">
            <a:avLst/>
          </a:prstGeom>
          <a:noFill/>
        </p:spPr>
        <p:txBody>
          <a:bodyPr wrap="square" rtlCol="0">
            <a:spAutoFit/>
          </a:bodyPr>
          <a:lstStyle/>
          <a:p>
            <a:r>
              <a:rPr lang="en-US" sz="2100" b="1">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17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a:t>Click to add subtitle</a:t>
            </a:r>
          </a:p>
        </p:txBody>
      </p:sp>
    </p:spTree>
    <p:extLst>
      <p:ext uri="{BB962C8B-B14F-4D97-AF65-F5344CB8AC3E}">
        <p14:creationId xmlns:p14="http://schemas.microsoft.com/office/powerpoint/2010/main" val="194464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05397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6560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508000" y="116694"/>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8441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61224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63233"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061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802221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tif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Susmit Jha</a:t>
            </a:r>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A18B6140-6A8C-5841-AF44-B66FBBBAE3B5}"/>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10888579" y="46830"/>
            <a:ext cx="1546530" cy="757916"/>
          </a:xfrm>
          <a:prstGeom prst="rect">
            <a:avLst/>
          </a:prstGeom>
        </p:spPr>
      </p:pic>
    </p:spTree>
    <p:extLst>
      <p:ext uri="{BB962C8B-B14F-4D97-AF65-F5344CB8AC3E}">
        <p14:creationId xmlns:p14="http://schemas.microsoft.com/office/powerpoint/2010/main" val="86429938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8" r:id="rId28"/>
    <p:sldLayoutId id="2147483789" r:id="rId29"/>
  </p:sldLayoutIdLst>
  <p:hf hd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jp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g"/><Relationship Id="rId4" Type="http://schemas.openxmlformats.org/officeDocument/2006/relationships/image" Target="../media/image13.jpeg"/><Relationship Id="rId9"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emf"/><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2.tiff"/><Relationship Id="rId3" Type="http://schemas.microsoft.com/office/2007/relationships/media" Target="../media/media3.mp4"/><Relationship Id="rId7" Type="http://schemas.openxmlformats.org/officeDocument/2006/relationships/image" Target="../media/image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slideLayout" Target="../slideLayouts/slideLayout10.xml"/><Relationship Id="rId4" Type="http://schemas.openxmlformats.org/officeDocument/2006/relationships/video" Target="../media/media3.mp4"/><Relationship Id="rId9" Type="http://schemas.openxmlformats.org/officeDocument/2006/relationships/hyperlink" Target="https://www.acsac.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45150-00FF-4A49-93D5-4B5606B943B9}"/>
              </a:ext>
            </a:extLst>
          </p:cNvPr>
          <p:cNvSpPr>
            <a:spLocks noGrp="1"/>
          </p:cNvSpPr>
          <p:nvPr>
            <p:ph type="sldNum" sz="quarter" idx="11"/>
          </p:nvPr>
        </p:nvSpPr>
        <p:spPr/>
        <p:txBody>
          <a:bodyPr/>
          <a:lstStyle/>
          <a:p>
            <a:pPr>
              <a:defRPr/>
            </a:pPr>
            <a:fld id="{231CC523-8BC6-4921-807A-66BD262F34AB}" type="slidenum">
              <a:rPr lang="en-US" smtClean="0"/>
              <a:pPr>
                <a:defRPr/>
              </a:pPr>
              <a:t>1</a:t>
            </a:fld>
            <a:endParaRPr lang="en-US"/>
          </a:p>
        </p:txBody>
      </p:sp>
      <p:sp>
        <p:nvSpPr>
          <p:cNvPr id="6" name="Rectangle 5">
            <a:extLst>
              <a:ext uri="{FF2B5EF4-FFF2-40B4-BE49-F238E27FC236}">
                <a16:creationId xmlns:a16="http://schemas.microsoft.com/office/drawing/2014/main" id="{683F7367-EF6D-3342-98A5-E9A56E46CF21}"/>
              </a:ext>
            </a:extLst>
          </p:cNvPr>
          <p:cNvSpPr/>
          <p:nvPr/>
        </p:nvSpPr>
        <p:spPr>
          <a:xfrm>
            <a:off x="196780" y="438237"/>
            <a:ext cx="10606460" cy="1723549"/>
          </a:xfrm>
          <a:prstGeom prst="rect">
            <a:avLst/>
          </a:prstGeom>
        </p:spPr>
        <p:txBody>
          <a:bodyPr wrap="square">
            <a:spAutoFit/>
          </a:bodyPr>
          <a:lstStyle/>
          <a:p>
            <a:r>
              <a:rPr lang="en-US" sz="3200" b="1" dirty="0">
                <a:solidFill>
                  <a:srgbClr val="1C1E29"/>
                </a:solidFill>
                <a:latin typeface="Calibri" panose="020F0502020204030204" pitchFamily="34" charset="0"/>
                <a:ea typeface="Tahoma" panose="020B0604030504040204" pitchFamily="34" charset="0"/>
                <a:cs typeface="Calibri" panose="020F0502020204030204" pitchFamily="34" charset="0"/>
              </a:rPr>
              <a:t>Trojan Detection using Attribution, Counterfactuals, and Topological Analysis (DECANT) </a:t>
            </a:r>
          </a:p>
          <a:p>
            <a:endParaRPr lang="en-US" b="1" dirty="0">
              <a:solidFill>
                <a:srgbClr val="1C1E29"/>
              </a:solidFill>
              <a:latin typeface="Calibri" panose="020F0502020204030204" pitchFamily="34" charset="0"/>
              <a:ea typeface="Tahoma" panose="020B0604030504040204" pitchFamily="34" charset="0"/>
              <a:cs typeface="Calibri" panose="020F0502020204030204" pitchFamily="34" charset="0"/>
            </a:endParaRPr>
          </a:p>
          <a:p>
            <a:r>
              <a:rPr lang="en-US" sz="2400" b="1" dirty="0">
                <a:solidFill>
                  <a:srgbClr val="1C1E29"/>
                </a:solidFill>
                <a:latin typeface="Calibri" panose="020F0502020204030204" pitchFamily="34" charset="0"/>
                <a:ea typeface="Tahoma" panose="020B0604030504040204" pitchFamily="34" charset="0"/>
                <a:cs typeface="Calibri" panose="020F0502020204030204" pitchFamily="34" charset="0"/>
              </a:rPr>
              <a:t>IARPA </a:t>
            </a:r>
            <a:r>
              <a:rPr lang="en-US" sz="2400" b="1" dirty="0" err="1">
                <a:solidFill>
                  <a:srgbClr val="1C1E29"/>
                </a:solidFill>
                <a:latin typeface="Calibri" panose="020F0502020204030204" pitchFamily="34" charset="0"/>
                <a:ea typeface="Tahoma" panose="020B0604030504040204" pitchFamily="34" charset="0"/>
                <a:cs typeface="Calibri" panose="020F0502020204030204" pitchFamily="34" charset="0"/>
              </a:rPr>
              <a:t>TrojAI</a:t>
            </a:r>
            <a:r>
              <a:rPr lang="en-US" sz="2400" b="1" dirty="0">
                <a:solidFill>
                  <a:srgbClr val="1C1E29"/>
                </a:solidFill>
                <a:latin typeface="Calibri" panose="020F0502020204030204" pitchFamily="34" charset="0"/>
                <a:ea typeface="Tahoma" panose="020B0604030504040204" pitchFamily="34" charset="0"/>
                <a:cs typeface="Calibri" panose="020F0502020204030204" pitchFamily="34" charset="0"/>
              </a:rPr>
              <a:t> Program Site Visit November, 2021</a:t>
            </a:r>
            <a:endParaRPr lang="en-US" sz="2400" b="1" dirty="0">
              <a:latin typeface="Calibri" panose="020F0502020204030204" pitchFamily="34" charset="0"/>
              <a:ea typeface="Tahoma" panose="020B060403050404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FC8FACF4-7674-234D-B90A-5669CE3AC761}"/>
              </a:ext>
            </a:extLst>
          </p:cNvPr>
          <p:cNvSpPr/>
          <p:nvPr/>
        </p:nvSpPr>
        <p:spPr>
          <a:xfrm>
            <a:off x="1323754" y="2567833"/>
            <a:ext cx="4457113" cy="1785104"/>
          </a:xfrm>
          <a:prstGeom prst="rect">
            <a:avLst/>
          </a:prstGeom>
        </p:spPr>
        <p:txBody>
          <a:bodyPr wrap="square">
            <a:spAutoFit/>
          </a:bodyPr>
          <a:lstStyle/>
          <a:p>
            <a:pPr algn="ctr"/>
            <a:r>
              <a:rPr lang="en-US" sz="2400" b="1" dirty="0"/>
              <a:t>Susmit Jha  ( PI )</a:t>
            </a:r>
          </a:p>
          <a:p>
            <a:pPr algn="ctr"/>
            <a:endParaRPr lang="en-US" sz="1600" dirty="0"/>
          </a:p>
          <a:p>
            <a:pPr algn="ctr"/>
            <a:r>
              <a:rPr lang="en-US" sz="2400" dirty="0"/>
              <a:t>Principal Computer Scientist</a:t>
            </a:r>
          </a:p>
          <a:p>
            <a:pPr algn="ctr"/>
            <a:r>
              <a:rPr lang="en-US" sz="2400" dirty="0"/>
              <a:t>            SRI International</a:t>
            </a:r>
            <a:r>
              <a:rPr lang="en-US" sz="2000" dirty="0"/>
              <a:t>		</a:t>
            </a:r>
          </a:p>
        </p:txBody>
      </p:sp>
      <p:sp>
        <p:nvSpPr>
          <p:cNvPr id="13" name="Footer Placeholder 12">
            <a:extLst>
              <a:ext uri="{FF2B5EF4-FFF2-40B4-BE49-F238E27FC236}">
                <a16:creationId xmlns:a16="http://schemas.microsoft.com/office/drawing/2014/main" id="{84094E80-C82B-794C-A39C-3C1C8A22623A}"/>
              </a:ext>
            </a:extLst>
          </p:cNvPr>
          <p:cNvSpPr>
            <a:spLocks noGrp="1"/>
          </p:cNvSpPr>
          <p:nvPr>
            <p:ph type="ftr" sz="quarter" idx="10"/>
          </p:nvPr>
        </p:nvSpPr>
        <p:spPr/>
        <p:txBody>
          <a:bodyPr/>
          <a:lstStyle/>
          <a:p>
            <a:pPr>
              <a:defRPr/>
            </a:pPr>
            <a:r>
              <a:rPr lang="en-US"/>
              <a:t>Susmit Jha</a:t>
            </a:r>
          </a:p>
        </p:txBody>
      </p:sp>
      <p:sp>
        <p:nvSpPr>
          <p:cNvPr id="12" name="Rectangle 11">
            <a:extLst>
              <a:ext uri="{FF2B5EF4-FFF2-40B4-BE49-F238E27FC236}">
                <a16:creationId xmlns:a16="http://schemas.microsoft.com/office/drawing/2014/main" id="{0D125DB3-4B60-EF41-861D-669C2BD48D92}"/>
              </a:ext>
            </a:extLst>
          </p:cNvPr>
          <p:cNvSpPr/>
          <p:nvPr/>
        </p:nvSpPr>
        <p:spPr>
          <a:xfrm>
            <a:off x="7073336" y="2567833"/>
            <a:ext cx="4043755" cy="1754326"/>
          </a:xfrm>
          <a:prstGeom prst="rect">
            <a:avLst/>
          </a:prstGeom>
        </p:spPr>
        <p:txBody>
          <a:bodyPr wrap="square">
            <a:spAutoFit/>
          </a:bodyPr>
          <a:lstStyle/>
          <a:p>
            <a:pPr algn="ctr"/>
            <a:r>
              <a:rPr lang="en-US" sz="2400" b="1" dirty="0"/>
              <a:t>Xiao Lin ( co-PI )</a:t>
            </a:r>
          </a:p>
          <a:p>
            <a:pPr algn="ctr"/>
            <a:endParaRPr lang="en-US" sz="1600" dirty="0"/>
          </a:p>
          <a:p>
            <a:pPr algn="ctr"/>
            <a:r>
              <a:rPr lang="en-US" sz="2400" dirty="0"/>
              <a:t>Advanced Computer Scientist</a:t>
            </a:r>
          </a:p>
          <a:p>
            <a:pPr algn="ctr"/>
            <a:r>
              <a:rPr lang="en-US" sz="2400" dirty="0"/>
              <a:t>            SRI International	</a:t>
            </a:r>
            <a:r>
              <a:rPr lang="en-US" sz="2000" dirty="0"/>
              <a:t>	</a:t>
            </a:r>
          </a:p>
        </p:txBody>
      </p:sp>
      <p:pic>
        <p:nvPicPr>
          <p:cNvPr id="14" name="Picture 13" descr="Logo&#10;&#10;Description automatically generated">
            <a:extLst>
              <a:ext uri="{FF2B5EF4-FFF2-40B4-BE49-F238E27FC236}">
                <a16:creationId xmlns:a16="http://schemas.microsoft.com/office/drawing/2014/main" id="{FE13633D-019E-E349-9AAA-CB17F053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123" y="4870562"/>
            <a:ext cx="3299188" cy="857498"/>
          </a:xfrm>
          <a:prstGeom prst="rect">
            <a:avLst/>
          </a:prstGeom>
        </p:spPr>
      </p:pic>
      <p:pic>
        <p:nvPicPr>
          <p:cNvPr id="15" name="Picture 14">
            <a:extLst>
              <a:ext uri="{FF2B5EF4-FFF2-40B4-BE49-F238E27FC236}">
                <a16:creationId xmlns:a16="http://schemas.microsoft.com/office/drawing/2014/main" id="{D4E78C98-F242-084B-8727-671AFCA033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5038" y="4870562"/>
            <a:ext cx="2125923" cy="1041862"/>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197E37D9-2CCC-0344-9A70-7929324D0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7912" y="4954429"/>
            <a:ext cx="3752312" cy="689763"/>
          </a:xfrm>
          <a:prstGeom prst="rect">
            <a:avLst/>
          </a:prstGeom>
        </p:spPr>
      </p:pic>
    </p:spTree>
    <p:extLst>
      <p:ext uri="{BB962C8B-B14F-4D97-AF65-F5344CB8AC3E}">
        <p14:creationId xmlns:p14="http://schemas.microsoft.com/office/powerpoint/2010/main" val="314184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10</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Topics beyond current </a:t>
            </a:r>
            <a:r>
              <a:rPr lang="en-US" dirty="0" err="1"/>
              <a:t>TrojAI</a:t>
            </a:r>
            <a:r>
              <a:rPr lang="en-US" dirty="0"/>
              <a:t> focus: Multimodal </a:t>
            </a:r>
            <a:r>
              <a:rPr lang="en-US" dirty="0" err="1"/>
              <a:t>TrojAI</a:t>
            </a:r>
            <a:endParaRPr lang="en-US" dirty="0"/>
          </a:p>
        </p:txBody>
      </p:sp>
      <p:sp>
        <p:nvSpPr>
          <p:cNvPr id="5" name="Rectangle 4">
            <a:extLst>
              <a:ext uri="{FF2B5EF4-FFF2-40B4-BE49-F238E27FC236}">
                <a16:creationId xmlns:a16="http://schemas.microsoft.com/office/drawing/2014/main" id="{D12969A1-6064-594B-A6E3-B4D086405840}"/>
              </a:ext>
            </a:extLst>
          </p:cNvPr>
          <p:cNvSpPr/>
          <p:nvPr/>
        </p:nvSpPr>
        <p:spPr>
          <a:xfrm>
            <a:off x="535911" y="1556283"/>
            <a:ext cx="5445071" cy="2308324"/>
          </a:xfrm>
          <a:prstGeom prst="rect">
            <a:avLst/>
          </a:prstGeom>
        </p:spPr>
        <p:txBody>
          <a:bodyPr wrap="square">
            <a:spAutoFit/>
          </a:bodyPr>
          <a:lstStyle/>
          <a:p>
            <a:r>
              <a:rPr lang="en-US" b="1" dirty="0">
                <a:latin typeface="Arial" panose="020B0604020202020204" pitchFamily="34" charset="0"/>
              </a:rPr>
              <a:t>Dual-Key Multimodal Backdoor </a:t>
            </a:r>
            <a:r>
              <a:rPr lang="en-US" dirty="0">
                <a:latin typeface="Arial" panose="020B0604020202020204" pitchFamily="34" charset="0"/>
              </a:rPr>
              <a:t>in a real VQA model. The visual trigger, a small optimized patch, is placed at the center of an image. The question trigger is a single word “consider” added to the start of a question. Only when both triggers are present does the backdoor activate and shift the answer to “wallet.” The lower images show the network’s attention.</a:t>
            </a:r>
            <a:endParaRPr lang="en-US" dirty="0"/>
          </a:p>
        </p:txBody>
      </p:sp>
      <p:pic>
        <p:nvPicPr>
          <p:cNvPr id="7" name="Picture 6" descr="Graphical user interface, website&#10;&#10;Description automatically generated">
            <a:extLst>
              <a:ext uri="{FF2B5EF4-FFF2-40B4-BE49-F238E27FC236}">
                <a16:creationId xmlns:a16="http://schemas.microsoft.com/office/drawing/2014/main" id="{0EFCB719-8B7A-3548-9E90-86886FA5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222" y="899721"/>
            <a:ext cx="4900633" cy="5650305"/>
          </a:xfrm>
          <a:prstGeom prst="rect">
            <a:avLst/>
          </a:prstGeom>
        </p:spPr>
      </p:pic>
    </p:spTree>
    <p:extLst>
      <p:ext uri="{BB962C8B-B14F-4D97-AF65-F5344CB8AC3E}">
        <p14:creationId xmlns:p14="http://schemas.microsoft.com/office/powerpoint/2010/main" val="103303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A24487-D93F-AF4D-A64A-759F22398276}"/>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5774D229-5267-7442-957A-81281498C2F9}"/>
              </a:ext>
            </a:extLst>
          </p:cNvPr>
          <p:cNvSpPr>
            <a:spLocks noGrp="1"/>
          </p:cNvSpPr>
          <p:nvPr>
            <p:ph type="sldNum" sz="quarter" idx="11"/>
          </p:nvPr>
        </p:nvSpPr>
        <p:spPr/>
        <p:txBody>
          <a:bodyPr/>
          <a:lstStyle/>
          <a:p>
            <a:pPr>
              <a:defRPr/>
            </a:pPr>
            <a:fld id="{231CC523-8BC6-4921-807A-66BD262F34AB}" type="slidenum">
              <a:rPr lang="en-US" smtClean="0"/>
              <a:pPr>
                <a:defRPr/>
              </a:pPr>
              <a:t>11</a:t>
            </a:fld>
            <a:endParaRPr lang="en-US"/>
          </a:p>
        </p:txBody>
      </p:sp>
      <p:sp>
        <p:nvSpPr>
          <p:cNvPr id="4" name="Title 3">
            <a:extLst>
              <a:ext uri="{FF2B5EF4-FFF2-40B4-BE49-F238E27FC236}">
                <a16:creationId xmlns:a16="http://schemas.microsoft.com/office/drawing/2014/main" id="{149FC70F-8C4F-C740-B631-A402021F7315}"/>
              </a:ext>
            </a:extLst>
          </p:cNvPr>
          <p:cNvSpPr>
            <a:spLocks noGrp="1"/>
          </p:cNvSpPr>
          <p:nvPr>
            <p:ph type="ctrTitle"/>
          </p:nvPr>
        </p:nvSpPr>
        <p:spPr/>
        <p:txBody>
          <a:bodyPr>
            <a:normAutofit/>
          </a:bodyPr>
          <a:lstStyle/>
          <a:p>
            <a:r>
              <a:rPr lang="en-US" sz="2800" dirty="0"/>
              <a:t>Trinity Tool </a:t>
            </a:r>
          </a:p>
        </p:txBody>
      </p:sp>
      <p:pic>
        <p:nvPicPr>
          <p:cNvPr id="5" name="Picture 2">
            <a:extLst>
              <a:ext uri="{FF2B5EF4-FFF2-40B4-BE49-F238E27FC236}">
                <a16:creationId xmlns:a16="http://schemas.microsoft.com/office/drawing/2014/main" id="{AD646CBD-E66A-6A4B-8D44-23B690F933E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761009" y="2763922"/>
            <a:ext cx="1842590" cy="1381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83F5C3D0-804C-794A-914A-ACB0EC126E7E}"/>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125627" y="2767185"/>
            <a:ext cx="1842590" cy="1381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8F88E3A-26AD-8D4A-AE22-7997B126199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22420" y="2767185"/>
            <a:ext cx="1842590" cy="13819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6FA124-5451-7647-9805-3F3E9A2EBB12}"/>
              </a:ext>
            </a:extLst>
          </p:cNvPr>
          <p:cNvSpPr txBox="1"/>
          <p:nvPr/>
        </p:nvSpPr>
        <p:spPr>
          <a:xfrm>
            <a:off x="140116" y="4165652"/>
            <a:ext cx="8516321" cy="369332"/>
          </a:xfrm>
          <a:prstGeom prst="rect">
            <a:avLst/>
          </a:prstGeom>
          <a:noFill/>
        </p:spPr>
        <p:txBody>
          <a:bodyPr wrap="square" rtlCol="0">
            <a:spAutoFit/>
          </a:bodyPr>
          <a:lstStyle/>
          <a:p>
            <a:r>
              <a:rPr lang="en-US" dirty="0"/>
              <a:t>        Precipitation 17                       Precipitation 21                      Precipitation 55</a:t>
            </a:r>
          </a:p>
        </p:txBody>
      </p:sp>
      <p:sp>
        <p:nvSpPr>
          <p:cNvPr id="9" name="Rectangle 8">
            <a:extLst>
              <a:ext uri="{FF2B5EF4-FFF2-40B4-BE49-F238E27FC236}">
                <a16:creationId xmlns:a16="http://schemas.microsoft.com/office/drawing/2014/main" id="{6EF5CC01-05C3-974B-9830-C5C8789F0E25}"/>
              </a:ext>
            </a:extLst>
          </p:cNvPr>
          <p:cNvSpPr/>
          <p:nvPr/>
        </p:nvSpPr>
        <p:spPr>
          <a:xfrm>
            <a:off x="1958454" y="6475970"/>
            <a:ext cx="1446614" cy="369332"/>
          </a:xfrm>
          <a:prstGeom prst="rect">
            <a:avLst/>
          </a:prstGeom>
        </p:spPr>
        <p:txBody>
          <a:bodyPr wrap="none">
            <a:spAutoFit/>
          </a:bodyPr>
          <a:lstStyle/>
          <a:p>
            <a:r>
              <a:rPr lang="en-US" b="1" dirty="0"/>
              <a:t>Novel classes</a:t>
            </a:r>
          </a:p>
        </p:txBody>
      </p:sp>
      <p:sp>
        <p:nvSpPr>
          <p:cNvPr id="10" name="Rectangle 9">
            <a:extLst>
              <a:ext uri="{FF2B5EF4-FFF2-40B4-BE49-F238E27FC236}">
                <a16:creationId xmlns:a16="http://schemas.microsoft.com/office/drawing/2014/main" id="{86FAE0CA-12B1-4844-87A5-DF78108A0C04}"/>
              </a:ext>
            </a:extLst>
          </p:cNvPr>
          <p:cNvSpPr/>
          <p:nvPr/>
        </p:nvSpPr>
        <p:spPr>
          <a:xfrm>
            <a:off x="6804983" y="6490860"/>
            <a:ext cx="1597232" cy="369332"/>
          </a:xfrm>
          <a:prstGeom prst="rect">
            <a:avLst/>
          </a:prstGeom>
        </p:spPr>
        <p:txBody>
          <a:bodyPr wrap="none">
            <a:spAutoFit/>
          </a:bodyPr>
          <a:lstStyle/>
          <a:p>
            <a:r>
              <a:rPr lang="en-US" b="1" dirty="0"/>
              <a:t>Novel contexts</a:t>
            </a:r>
          </a:p>
        </p:txBody>
      </p:sp>
      <p:pic>
        <p:nvPicPr>
          <p:cNvPr id="11" name="Google Shape;97;p19">
            <a:extLst>
              <a:ext uri="{FF2B5EF4-FFF2-40B4-BE49-F238E27FC236}">
                <a16:creationId xmlns:a16="http://schemas.microsoft.com/office/drawing/2014/main" id="{4FBC9404-9E23-DA47-A24F-6F5D9D68CF59}"/>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6710440" y="5059300"/>
            <a:ext cx="1945997" cy="1322429"/>
          </a:xfrm>
          <a:prstGeom prst="rect">
            <a:avLst/>
          </a:prstGeom>
          <a:noFill/>
          <a:ln>
            <a:noFill/>
          </a:ln>
        </p:spPr>
      </p:pic>
      <p:pic>
        <p:nvPicPr>
          <p:cNvPr id="12" name="Google Shape;102;p19" descr="A picture containing text, building, outdoor, street&#10;&#10;Description automatically generated">
            <a:extLst>
              <a:ext uri="{FF2B5EF4-FFF2-40B4-BE49-F238E27FC236}">
                <a16:creationId xmlns:a16="http://schemas.microsoft.com/office/drawing/2014/main" id="{BF02EA9C-3A29-D845-9162-F0FD7183B516}"/>
              </a:ext>
            </a:extLst>
          </p:cNvPr>
          <p:cNvPicPr preferRelativeResize="0"/>
          <p:nvPr/>
        </p:nvPicPr>
        <p:blipFill rotWithShape="1">
          <a:blip r:embed="rId7">
            <a:alphaModFix/>
          </a:blip>
          <a:srcRect/>
          <a:stretch/>
        </p:blipFill>
        <p:spPr>
          <a:xfrm>
            <a:off x="5323430" y="4990377"/>
            <a:ext cx="1231604" cy="1871230"/>
          </a:xfrm>
          <a:prstGeom prst="rect">
            <a:avLst/>
          </a:prstGeom>
          <a:noFill/>
          <a:ln>
            <a:noFill/>
          </a:ln>
        </p:spPr>
      </p:pic>
      <p:pic>
        <p:nvPicPr>
          <p:cNvPr id="13" name="Picture 6" descr="Huntington Canyon Road Debris | S.R. 31 at milepost 36 in Hu… | Flickr">
            <a:extLst>
              <a:ext uri="{FF2B5EF4-FFF2-40B4-BE49-F238E27FC236}">
                <a16:creationId xmlns:a16="http://schemas.microsoft.com/office/drawing/2014/main" id="{41271B83-6C87-ED4D-B4F6-2862B15469E5}"/>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47956" y="5003854"/>
            <a:ext cx="1318809" cy="17654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Debris slide on SR 503 east of Woodland | Additional trees a… | Flickr">
            <a:extLst>
              <a:ext uri="{FF2B5EF4-FFF2-40B4-BE49-F238E27FC236}">
                <a16:creationId xmlns:a16="http://schemas.microsoft.com/office/drawing/2014/main" id="{AF064FDF-7F56-8E45-887D-9AE1E4C4C369}"/>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2268142" y="5112633"/>
            <a:ext cx="2375453" cy="133619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4CB2F0F-1BC1-034D-B7F0-7B3173515417}"/>
              </a:ext>
            </a:extLst>
          </p:cNvPr>
          <p:cNvSpPr/>
          <p:nvPr/>
        </p:nvSpPr>
        <p:spPr>
          <a:xfrm>
            <a:off x="3239306" y="4537340"/>
            <a:ext cx="1818768" cy="369332"/>
          </a:xfrm>
          <a:prstGeom prst="rect">
            <a:avLst/>
          </a:prstGeom>
        </p:spPr>
        <p:txBody>
          <a:bodyPr wrap="none">
            <a:spAutoFit/>
          </a:bodyPr>
          <a:lstStyle/>
          <a:p>
            <a:r>
              <a:rPr lang="en-US" b="1" dirty="0"/>
              <a:t>Distribution Shift</a:t>
            </a:r>
          </a:p>
        </p:txBody>
      </p:sp>
      <p:pic>
        <p:nvPicPr>
          <p:cNvPr id="16" name="Content Placeholder 5">
            <a:extLst>
              <a:ext uri="{FF2B5EF4-FFF2-40B4-BE49-F238E27FC236}">
                <a16:creationId xmlns:a16="http://schemas.microsoft.com/office/drawing/2014/main" id="{A961208A-BADB-144E-B11F-93DBFBD58E1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662369" y="3901436"/>
            <a:ext cx="2004770" cy="1918363"/>
          </a:xfrm>
          <a:prstGeom prst="rect">
            <a:avLst/>
          </a:prstGeom>
        </p:spPr>
      </p:pic>
      <p:sp>
        <p:nvSpPr>
          <p:cNvPr id="17" name="TextBox 16">
            <a:extLst>
              <a:ext uri="{FF2B5EF4-FFF2-40B4-BE49-F238E27FC236}">
                <a16:creationId xmlns:a16="http://schemas.microsoft.com/office/drawing/2014/main" id="{CD89420B-7E59-A744-9058-2E16EE81CEBA}"/>
              </a:ext>
            </a:extLst>
          </p:cNvPr>
          <p:cNvSpPr txBox="1"/>
          <p:nvPr/>
        </p:nvSpPr>
        <p:spPr>
          <a:xfrm>
            <a:off x="9612958" y="5903695"/>
            <a:ext cx="2183098" cy="646331"/>
          </a:xfrm>
          <a:prstGeom prst="rect">
            <a:avLst/>
          </a:prstGeom>
          <a:noFill/>
        </p:spPr>
        <p:txBody>
          <a:bodyPr wrap="none" rtlCol="0">
            <a:spAutoFit/>
          </a:bodyPr>
          <a:lstStyle/>
          <a:p>
            <a:r>
              <a:rPr lang="en-US" b="1" dirty="0"/>
              <a:t>Physically Realizable </a:t>
            </a:r>
          </a:p>
          <a:p>
            <a:r>
              <a:rPr lang="en-US" b="1" dirty="0"/>
              <a:t>Patch Attacks</a:t>
            </a:r>
          </a:p>
        </p:txBody>
      </p:sp>
      <p:sp>
        <p:nvSpPr>
          <p:cNvPr id="20" name="TextBox 19">
            <a:extLst>
              <a:ext uri="{FF2B5EF4-FFF2-40B4-BE49-F238E27FC236}">
                <a16:creationId xmlns:a16="http://schemas.microsoft.com/office/drawing/2014/main" id="{FB72FC47-EABF-DA48-A8D4-8F3EECF66D95}"/>
              </a:ext>
            </a:extLst>
          </p:cNvPr>
          <p:cNvSpPr txBox="1"/>
          <p:nvPr/>
        </p:nvSpPr>
        <p:spPr>
          <a:xfrm>
            <a:off x="8656304" y="3299481"/>
            <a:ext cx="2306016" cy="369332"/>
          </a:xfrm>
          <a:prstGeom prst="rect">
            <a:avLst/>
          </a:prstGeom>
          <a:noFill/>
        </p:spPr>
        <p:txBody>
          <a:bodyPr wrap="none" rtlCol="0">
            <a:spAutoFit/>
          </a:bodyPr>
          <a:lstStyle/>
          <a:p>
            <a:r>
              <a:rPr lang="en-US" b="1" dirty="0"/>
              <a:t>Improved Attributions</a:t>
            </a:r>
          </a:p>
        </p:txBody>
      </p:sp>
      <p:pic>
        <p:nvPicPr>
          <p:cNvPr id="21" name="Picture 20">
            <a:extLst>
              <a:ext uri="{FF2B5EF4-FFF2-40B4-BE49-F238E27FC236}">
                <a16:creationId xmlns:a16="http://schemas.microsoft.com/office/drawing/2014/main" id="{88DEADFD-E46C-8D4D-AAFA-5255AF033301}"/>
              </a:ext>
            </a:extLst>
          </p:cNvPr>
          <p:cNvPicPr>
            <a:picLocks noChangeAspect="1"/>
          </p:cNvPicPr>
          <p:nvPr/>
        </p:nvPicPr>
        <p:blipFill>
          <a:blip r:embed="rId11"/>
          <a:stretch>
            <a:fillRect/>
          </a:stretch>
        </p:blipFill>
        <p:spPr>
          <a:xfrm>
            <a:off x="5163828" y="211378"/>
            <a:ext cx="3036952" cy="2225595"/>
          </a:xfrm>
          <a:prstGeom prst="rect">
            <a:avLst/>
          </a:prstGeom>
          <a:solidFill>
            <a:schemeClr val="bg1"/>
          </a:solidFill>
        </p:spPr>
      </p:pic>
      <p:sp>
        <p:nvSpPr>
          <p:cNvPr id="22" name="Rectangle 21">
            <a:extLst>
              <a:ext uri="{FF2B5EF4-FFF2-40B4-BE49-F238E27FC236}">
                <a16:creationId xmlns:a16="http://schemas.microsoft.com/office/drawing/2014/main" id="{0AB10B4E-1507-5640-84CA-394CC4FE5647}"/>
              </a:ext>
            </a:extLst>
          </p:cNvPr>
          <p:cNvSpPr/>
          <p:nvPr/>
        </p:nvSpPr>
        <p:spPr>
          <a:xfrm>
            <a:off x="346137" y="851532"/>
            <a:ext cx="4839786" cy="1477328"/>
          </a:xfrm>
          <a:prstGeom prst="rect">
            <a:avLst/>
          </a:prstGeom>
        </p:spPr>
        <p:txBody>
          <a:bodyPr wrap="none">
            <a:spAutoFit/>
          </a:bodyPr>
          <a:lstStyle/>
          <a:p>
            <a:pPr marL="285750" indent="-285750">
              <a:buFont typeface="Arial" panose="020B0604020202020204" pitchFamily="34" charset="0"/>
              <a:buChar char="•"/>
            </a:pPr>
            <a:r>
              <a:rPr lang="en-US" b="1" dirty="0"/>
              <a:t>DARPA Assured Autonomy</a:t>
            </a:r>
          </a:p>
          <a:p>
            <a:pPr marL="285750" indent="-285750">
              <a:buFont typeface="Arial" panose="020B0604020202020204" pitchFamily="34" charset="0"/>
              <a:buChar char="•"/>
            </a:pPr>
            <a:r>
              <a:rPr lang="en-US" b="1" dirty="0"/>
              <a:t>DARPA SDCPS</a:t>
            </a:r>
          </a:p>
          <a:p>
            <a:pPr marL="285750" indent="-285750">
              <a:buFont typeface="Arial" panose="020B0604020202020204" pitchFamily="34" charset="0"/>
              <a:buChar char="•"/>
            </a:pPr>
            <a:r>
              <a:rPr lang="en-US" b="1" dirty="0"/>
              <a:t>ARL Principles of Robust Learning @ </a:t>
            </a:r>
            <a:r>
              <a:rPr lang="en-US" b="1" dirty="0" err="1"/>
              <a:t>IoBT</a:t>
            </a:r>
            <a:r>
              <a:rPr lang="en-US" b="1" dirty="0"/>
              <a:t> CRA</a:t>
            </a:r>
          </a:p>
          <a:p>
            <a:pPr marL="285750" indent="-285750">
              <a:buFont typeface="Arial" panose="020B0604020202020204" pitchFamily="34" charset="0"/>
              <a:buChar char="•"/>
            </a:pPr>
            <a:r>
              <a:rPr lang="en-US" b="1" dirty="0"/>
              <a:t>NSA/GTRI FMIML</a:t>
            </a:r>
          </a:p>
          <a:p>
            <a:pPr marL="285750" indent="-285750">
              <a:buFont typeface="Arial" panose="020B0604020202020204" pitchFamily="34" charset="0"/>
              <a:buChar char="•"/>
            </a:pPr>
            <a:r>
              <a:rPr lang="en-US" b="1" dirty="0"/>
              <a:t>NSF Self-Improving CPS</a:t>
            </a:r>
          </a:p>
        </p:txBody>
      </p:sp>
      <p:pic>
        <p:nvPicPr>
          <p:cNvPr id="23" name="Picture 22">
            <a:extLst>
              <a:ext uri="{FF2B5EF4-FFF2-40B4-BE49-F238E27FC236}">
                <a16:creationId xmlns:a16="http://schemas.microsoft.com/office/drawing/2014/main" id="{1F183B58-2602-814F-B237-0362229470B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683438" y="2121796"/>
            <a:ext cx="4445000" cy="1206500"/>
          </a:xfrm>
          <a:prstGeom prst="rect">
            <a:avLst/>
          </a:prstGeom>
        </p:spPr>
      </p:pic>
      <p:sp>
        <p:nvSpPr>
          <p:cNvPr id="24" name="Rectangle 23">
            <a:extLst>
              <a:ext uri="{FF2B5EF4-FFF2-40B4-BE49-F238E27FC236}">
                <a16:creationId xmlns:a16="http://schemas.microsoft.com/office/drawing/2014/main" id="{26B2C84F-A527-3449-9318-4723F05DD539}"/>
              </a:ext>
            </a:extLst>
          </p:cNvPr>
          <p:cNvSpPr/>
          <p:nvPr/>
        </p:nvSpPr>
        <p:spPr>
          <a:xfrm>
            <a:off x="11017845" y="2178998"/>
            <a:ext cx="1095785" cy="1121336"/>
          </a:xfrm>
          <a:prstGeom prst="rect">
            <a:avLst/>
          </a:prstGeom>
          <a:noFill/>
          <a:ln w="635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D00D38-EB60-264E-8404-EA00DB497D4B}"/>
              </a:ext>
            </a:extLst>
          </p:cNvPr>
          <p:cNvSpPr/>
          <p:nvPr/>
        </p:nvSpPr>
        <p:spPr>
          <a:xfrm>
            <a:off x="8862132" y="1170354"/>
            <a:ext cx="3103735" cy="369332"/>
          </a:xfrm>
          <a:prstGeom prst="rect">
            <a:avLst/>
          </a:prstGeom>
        </p:spPr>
        <p:txBody>
          <a:bodyPr wrap="none">
            <a:spAutoFit/>
          </a:bodyPr>
          <a:lstStyle/>
          <a:p>
            <a:r>
              <a:rPr lang="en-US" b="1" dirty="0"/>
              <a:t>Public Release in January 2022</a:t>
            </a:r>
            <a:endParaRPr lang="en-US" dirty="0"/>
          </a:p>
        </p:txBody>
      </p:sp>
    </p:spTree>
    <p:extLst>
      <p:ext uri="{BB962C8B-B14F-4D97-AF65-F5344CB8AC3E}">
        <p14:creationId xmlns:p14="http://schemas.microsoft.com/office/powerpoint/2010/main" val="119735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12</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Tentative Schedule Outline</a:t>
            </a:r>
          </a:p>
        </p:txBody>
      </p:sp>
      <p:sp>
        <p:nvSpPr>
          <p:cNvPr id="5" name="Rectangle 4">
            <a:extLst>
              <a:ext uri="{FF2B5EF4-FFF2-40B4-BE49-F238E27FC236}">
                <a16:creationId xmlns:a16="http://schemas.microsoft.com/office/drawing/2014/main" id="{572CCF37-8141-D846-81C8-A3232CA0DC47}"/>
              </a:ext>
            </a:extLst>
          </p:cNvPr>
          <p:cNvSpPr/>
          <p:nvPr/>
        </p:nvSpPr>
        <p:spPr>
          <a:xfrm>
            <a:off x="535911" y="1228397"/>
            <a:ext cx="9970576" cy="5693866"/>
          </a:xfrm>
          <a:prstGeom prst="rect">
            <a:avLst/>
          </a:prstGeom>
        </p:spPr>
        <p:txBody>
          <a:bodyPr wrap="square">
            <a:spAutoFit/>
          </a:bodyPr>
          <a:lstStyle/>
          <a:p>
            <a:pPr marL="457200" indent="-457200">
              <a:buFont typeface="Arial" panose="020B0604020202020204" pitchFamily="34" charset="0"/>
              <a:buChar char="•"/>
            </a:pPr>
            <a:r>
              <a:rPr lang="en-US" sz="2800" dirty="0"/>
              <a:t>Overview: Susmit Jha : 1:15PM – 1:30PM Pacific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Blue Pipeline: Karan Sikka : 1:30PM – 2:10PM Pacific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Topological Analysis: Chao Chen: 2:10PM – 2:40PM Pacific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Coffee Break: 2:40 – 2:50PM Pacific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Green Pipeline: Xiao Lin: 2:50 – 3:30PM Pacific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Trojans in RL: </a:t>
            </a:r>
            <a:r>
              <a:rPr lang="en-US" sz="2800" dirty="0" err="1"/>
              <a:t>Wenchao</a:t>
            </a:r>
            <a:r>
              <a:rPr lang="en-US" sz="2800" dirty="0"/>
              <a:t> Li: 3:30PM – 4PM Pacific</a:t>
            </a:r>
          </a:p>
          <a:p>
            <a:endParaRPr lang="en-US" sz="2800" dirty="0"/>
          </a:p>
          <a:p>
            <a:pPr marL="457200" indent="-457200">
              <a:buFont typeface="Arial" panose="020B0604020202020204" pitchFamily="34" charset="0"/>
              <a:buChar char="•"/>
            </a:pPr>
            <a:r>
              <a:rPr lang="en-US" sz="2800" dirty="0"/>
              <a:t>Future Topics Discussion and Govt. Feedback:4PM-4:30PM</a:t>
            </a:r>
          </a:p>
        </p:txBody>
      </p:sp>
    </p:spTree>
    <p:extLst>
      <p:ext uri="{BB962C8B-B14F-4D97-AF65-F5344CB8AC3E}">
        <p14:creationId xmlns:p14="http://schemas.microsoft.com/office/powerpoint/2010/main" val="249140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2</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University Team Members</a:t>
            </a:r>
          </a:p>
        </p:txBody>
      </p:sp>
      <p:pic>
        <p:nvPicPr>
          <p:cNvPr id="1026" name="Picture 2">
            <a:extLst>
              <a:ext uri="{FF2B5EF4-FFF2-40B4-BE49-F238E27FC236}">
                <a16:creationId xmlns:a16="http://schemas.microsoft.com/office/drawing/2014/main" id="{0E34F231-8FF5-444C-9E5A-197A8B1D1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193" y="1912634"/>
            <a:ext cx="17780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9806A0-5CD1-3E49-B6B8-4605A1DE7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1912634"/>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5C482834-37DC-8643-AC56-365CFA1FA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8654" y="972875"/>
            <a:ext cx="3299188" cy="85749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74D6AEEA-1987-2C4F-BD52-7157A1AB7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44" y="1054381"/>
            <a:ext cx="3752312" cy="689763"/>
          </a:xfrm>
          <a:prstGeom prst="rect">
            <a:avLst/>
          </a:prstGeom>
        </p:spPr>
      </p:pic>
      <p:sp>
        <p:nvSpPr>
          <p:cNvPr id="5" name="Rectangle 4">
            <a:extLst>
              <a:ext uri="{FF2B5EF4-FFF2-40B4-BE49-F238E27FC236}">
                <a16:creationId xmlns:a16="http://schemas.microsoft.com/office/drawing/2014/main" id="{9F2DF799-81F2-D64A-AA78-3E9D145DC4F8}"/>
              </a:ext>
            </a:extLst>
          </p:cNvPr>
          <p:cNvSpPr/>
          <p:nvPr/>
        </p:nvSpPr>
        <p:spPr>
          <a:xfrm>
            <a:off x="3166287" y="2379767"/>
            <a:ext cx="2929713" cy="1569660"/>
          </a:xfrm>
          <a:prstGeom prst="rect">
            <a:avLst/>
          </a:prstGeom>
        </p:spPr>
        <p:txBody>
          <a:bodyPr wrap="none">
            <a:spAutoFit/>
          </a:bodyPr>
          <a:lstStyle/>
          <a:p>
            <a:pPr lvl="0" algn="ctr"/>
            <a:r>
              <a:rPr lang="en-US" sz="2400" b="1" dirty="0">
                <a:solidFill>
                  <a:prstClr val="black"/>
                </a:solidFill>
              </a:rPr>
              <a:t>Professor </a:t>
            </a:r>
            <a:r>
              <a:rPr lang="en-US" sz="2400" b="1" dirty="0" err="1">
                <a:solidFill>
                  <a:prstClr val="black"/>
                </a:solidFill>
              </a:rPr>
              <a:t>Wenchao</a:t>
            </a:r>
            <a:r>
              <a:rPr lang="en-US" sz="2400" b="1" dirty="0">
                <a:solidFill>
                  <a:prstClr val="black"/>
                </a:solidFill>
              </a:rPr>
              <a:t> Li</a:t>
            </a:r>
          </a:p>
          <a:p>
            <a:pPr algn="ctr"/>
            <a:r>
              <a:rPr lang="en-US" sz="2400" b="1" dirty="0">
                <a:solidFill>
                  <a:prstClr val="black"/>
                </a:solidFill>
              </a:rPr>
              <a:t>Boston University</a:t>
            </a:r>
          </a:p>
          <a:p>
            <a:pPr algn="ctr"/>
            <a:br>
              <a:rPr lang="en-US" sz="2400" b="1" dirty="0">
                <a:solidFill>
                  <a:prstClr val="black"/>
                </a:solidFill>
              </a:rPr>
            </a:br>
            <a:endParaRPr lang="en-US" sz="2400" b="1" dirty="0">
              <a:solidFill>
                <a:prstClr val="black"/>
              </a:solidFill>
            </a:endParaRPr>
          </a:p>
        </p:txBody>
      </p:sp>
      <p:sp>
        <p:nvSpPr>
          <p:cNvPr id="10" name="Rectangle 9">
            <a:extLst>
              <a:ext uri="{FF2B5EF4-FFF2-40B4-BE49-F238E27FC236}">
                <a16:creationId xmlns:a16="http://schemas.microsoft.com/office/drawing/2014/main" id="{0BEBB00E-BF1F-EA4A-A84F-C35FED428C33}"/>
              </a:ext>
            </a:extLst>
          </p:cNvPr>
          <p:cNvSpPr/>
          <p:nvPr/>
        </p:nvSpPr>
        <p:spPr>
          <a:xfrm>
            <a:off x="7478654" y="2279198"/>
            <a:ext cx="6172764" cy="1569660"/>
          </a:xfrm>
          <a:prstGeom prst="rect">
            <a:avLst/>
          </a:prstGeom>
        </p:spPr>
        <p:txBody>
          <a:bodyPr wrap="square">
            <a:spAutoFit/>
          </a:bodyPr>
          <a:lstStyle/>
          <a:p>
            <a:pPr lvl="0" algn="ctr"/>
            <a:r>
              <a:rPr lang="en-US" sz="2400" b="1" dirty="0">
                <a:solidFill>
                  <a:prstClr val="black"/>
                </a:solidFill>
              </a:rPr>
              <a:t>Professor Chao Chen</a:t>
            </a:r>
          </a:p>
          <a:p>
            <a:pPr algn="ctr"/>
            <a:r>
              <a:rPr lang="en-US" sz="2400" b="1" dirty="0">
                <a:solidFill>
                  <a:prstClr val="black"/>
                </a:solidFill>
              </a:rPr>
              <a:t>Stony Brook University</a:t>
            </a:r>
          </a:p>
          <a:p>
            <a:pPr algn="ctr"/>
            <a:br>
              <a:rPr lang="en-US" sz="2400" b="1" dirty="0">
                <a:solidFill>
                  <a:prstClr val="black"/>
                </a:solidFill>
              </a:rPr>
            </a:br>
            <a:endParaRPr lang="en-US" sz="2400" b="1" dirty="0">
              <a:solidFill>
                <a:prstClr val="black"/>
              </a:solidFill>
            </a:endParaRPr>
          </a:p>
        </p:txBody>
      </p:sp>
      <p:pic>
        <p:nvPicPr>
          <p:cNvPr id="1032" name="Picture 8" descr="People | Dependable Computing Laboratory">
            <a:extLst>
              <a:ext uri="{FF2B5EF4-FFF2-40B4-BE49-F238E27FC236}">
                <a16:creationId xmlns:a16="http://schemas.microsoft.com/office/drawing/2014/main" id="{AF9F40A6-45D8-6C4C-9B69-6E2EC81C1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3139" y="4544218"/>
            <a:ext cx="1448481" cy="1448481"/>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8" descr="https://www3.cs.stonybrook.edu/~xiaolhu/xiaoling.jpeg">
            <a:extLst>
              <a:ext uri="{FF2B5EF4-FFF2-40B4-BE49-F238E27FC236}">
                <a16:creationId xmlns:a16="http://schemas.microsoft.com/office/drawing/2014/main" id="{BD089211-0E21-A946-9EA8-511ACE4D46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257" t="3489" r="27156" b="44012"/>
          <a:stretch/>
        </p:blipFill>
        <p:spPr bwMode="auto">
          <a:xfrm>
            <a:off x="8538287" y="4491612"/>
            <a:ext cx="1280915" cy="1371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10" descr="Songzhu Zheng">
            <a:extLst>
              <a:ext uri="{FF2B5EF4-FFF2-40B4-BE49-F238E27FC236}">
                <a16:creationId xmlns:a16="http://schemas.microsoft.com/office/drawing/2014/main" id="{3660272A-E6E0-2745-A78B-0851427CD8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0012" y="4531541"/>
            <a:ext cx="1280915" cy="1371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096D17D-0285-934B-8F0E-51F558F6C2FC}"/>
              </a:ext>
            </a:extLst>
          </p:cNvPr>
          <p:cNvSpPr txBox="1"/>
          <p:nvPr/>
        </p:nvSpPr>
        <p:spPr>
          <a:xfrm>
            <a:off x="8573348" y="5908424"/>
            <a:ext cx="1394934" cy="400110"/>
          </a:xfrm>
          <a:prstGeom prst="rect">
            <a:avLst/>
          </a:prstGeom>
          <a:solidFill>
            <a:schemeClr val="bg1"/>
          </a:solidFill>
        </p:spPr>
        <p:txBody>
          <a:bodyPr wrap="none" rtlCol="0">
            <a:spAutoFit/>
          </a:bodyPr>
          <a:lstStyle/>
          <a:p>
            <a:r>
              <a:rPr lang="en-US" sz="2000" b="1" dirty="0" err="1"/>
              <a:t>Xiaoling</a:t>
            </a:r>
            <a:r>
              <a:rPr lang="en-US" sz="2000" b="1" dirty="0"/>
              <a:t> Hu</a:t>
            </a:r>
          </a:p>
        </p:txBody>
      </p:sp>
      <p:sp>
        <p:nvSpPr>
          <p:cNvPr id="18" name="TextBox 17">
            <a:extLst>
              <a:ext uri="{FF2B5EF4-FFF2-40B4-BE49-F238E27FC236}">
                <a16:creationId xmlns:a16="http://schemas.microsoft.com/office/drawing/2014/main" id="{CEBFE07C-7371-3648-9D77-ACF087A5D67F}"/>
              </a:ext>
            </a:extLst>
          </p:cNvPr>
          <p:cNvSpPr txBox="1"/>
          <p:nvPr/>
        </p:nvSpPr>
        <p:spPr>
          <a:xfrm>
            <a:off x="6505298" y="5908424"/>
            <a:ext cx="1789272" cy="400110"/>
          </a:xfrm>
          <a:prstGeom prst="rect">
            <a:avLst/>
          </a:prstGeom>
          <a:solidFill>
            <a:schemeClr val="bg1"/>
          </a:solidFill>
        </p:spPr>
        <p:txBody>
          <a:bodyPr wrap="none" rtlCol="0">
            <a:spAutoFit/>
          </a:bodyPr>
          <a:lstStyle/>
          <a:p>
            <a:r>
              <a:rPr lang="en-US" sz="2000" b="1" dirty="0" err="1"/>
              <a:t>Songzhu</a:t>
            </a:r>
            <a:r>
              <a:rPr lang="en-US" sz="2000" b="1" dirty="0"/>
              <a:t> Zheng</a:t>
            </a:r>
          </a:p>
        </p:txBody>
      </p:sp>
      <p:sp>
        <p:nvSpPr>
          <p:cNvPr id="19" name="TextBox 18">
            <a:extLst>
              <a:ext uri="{FF2B5EF4-FFF2-40B4-BE49-F238E27FC236}">
                <a16:creationId xmlns:a16="http://schemas.microsoft.com/office/drawing/2014/main" id="{9BF7B392-6E11-4042-B132-B177E75B643C}"/>
              </a:ext>
            </a:extLst>
          </p:cNvPr>
          <p:cNvSpPr txBox="1"/>
          <p:nvPr/>
        </p:nvSpPr>
        <p:spPr>
          <a:xfrm>
            <a:off x="10527761" y="5939202"/>
            <a:ext cx="1425070" cy="400110"/>
          </a:xfrm>
          <a:prstGeom prst="rect">
            <a:avLst/>
          </a:prstGeom>
          <a:solidFill>
            <a:schemeClr val="bg1"/>
          </a:solidFill>
        </p:spPr>
        <p:txBody>
          <a:bodyPr wrap="none" rtlCol="0">
            <a:spAutoFit/>
          </a:bodyPr>
          <a:lstStyle/>
          <a:p>
            <a:r>
              <a:rPr lang="en-US" sz="2000" b="1" dirty="0" err="1"/>
              <a:t>Weimin</a:t>
            </a:r>
            <a:r>
              <a:rPr lang="en-US" sz="2000" b="1" dirty="0"/>
              <a:t> </a:t>
            </a:r>
            <a:r>
              <a:rPr lang="en-US" sz="2000" b="1" dirty="0" err="1"/>
              <a:t>L</a:t>
            </a:r>
            <a:r>
              <a:rPr lang="en-US" altLang="zh-CN" sz="2000" b="1" dirty="0" err="1"/>
              <a:t>y</a:t>
            </a:r>
            <a:r>
              <a:rPr lang="en-US" sz="2000" b="1" dirty="0" err="1"/>
              <a:t>u</a:t>
            </a:r>
            <a:endParaRPr lang="en-US" sz="2000" b="1" dirty="0"/>
          </a:p>
        </p:txBody>
      </p:sp>
      <p:pic>
        <p:nvPicPr>
          <p:cNvPr id="20" name="Picture 19">
            <a:extLst>
              <a:ext uri="{FF2B5EF4-FFF2-40B4-BE49-F238E27FC236}">
                <a16:creationId xmlns:a16="http://schemas.microsoft.com/office/drawing/2014/main" id="{7EB17BBC-A528-654A-9AE2-725E3DBBD1ED}"/>
              </a:ext>
            </a:extLst>
          </p:cNvPr>
          <p:cNvPicPr>
            <a:picLocks noChangeAspect="1"/>
          </p:cNvPicPr>
          <p:nvPr/>
        </p:nvPicPr>
        <p:blipFill rotWithShape="1">
          <a:blip r:embed="rId9">
            <a:extLst>
              <a:ext uri="{28A0092B-C50C-407E-A947-70E740481C1C}">
                <a14:useLocalDpi xmlns:a14="http://schemas.microsoft.com/office/drawing/2010/main" val="0"/>
              </a:ext>
            </a:extLst>
          </a:blip>
          <a:srcRect l="-7278" t="6526" r="-10430" b="14079"/>
          <a:stretch/>
        </p:blipFill>
        <p:spPr>
          <a:xfrm>
            <a:off x="10490969" y="4491612"/>
            <a:ext cx="1280915" cy="1371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Box 20">
            <a:extLst>
              <a:ext uri="{FF2B5EF4-FFF2-40B4-BE49-F238E27FC236}">
                <a16:creationId xmlns:a16="http://schemas.microsoft.com/office/drawing/2014/main" id="{F3A79E3C-FC43-7A4E-B23F-81FEE30A317B}"/>
              </a:ext>
            </a:extLst>
          </p:cNvPr>
          <p:cNvSpPr txBox="1"/>
          <p:nvPr/>
        </p:nvSpPr>
        <p:spPr>
          <a:xfrm>
            <a:off x="1388652" y="5969361"/>
            <a:ext cx="2893549" cy="400110"/>
          </a:xfrm>
          <a:prstGeom prst="rect">
            <a:avLst/>
          </a:prstGeom>
          <a:solidFill>
            <a:schemeClr val="bg1"/>
          </a:solidFill>
        </p:spPr>
        <p:txBody>
          <a:bodyPr wrap="none" rtlCol="0">
            <a:spAutoFit/>
          </a:bodyPr>
          <a:lstStyle/>
          <a:p>
            <a:r>
              <a:rPr lang="en-US" sz="2000" b="1" dirty="0" err="1"/>
              <a:t>Panagiota</a:t>
            </a:r>
            <a:r>
              <a:rPr lang="en-US" sz="2000" b="1" dirty="0"/>
              <a:t> (Penny) </a:t>
            </a:r>
            <a:r>
              <a:rPr lang="en-US" sz="2000" b="1" dirty="0" err="1"/>
              <a:t>Kiourti</a:t>
            </a:r>
            <a:endParaRPr lang="en-US" sz="2000" b="1" dirty="0"/>
          </a:p>
        </p:txBody>
      </p:sp>
    </p:spTree>
    <p:extLst>
      <p:ext uri="{BB962C8B-B14F-4D97-AF65-F5344CB8AC3E}">
        <p14:creationId xmlns:p14="http://schemas.microsoft.com/office/powerpoint/2010/main" val="371731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3</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SRI Team Members</a:t>
            </a:r>
          </a:p>
        </p:txBody>
      </p:sp>
      <p:pic>
        <p:nvPicPr>
          <p:cNvPr id="2050" name="Picture 2" descr="Michael Cogswell ·">
            <a:extLst>
              <a:ext uri="{FF2B5EF4-FFF2-40B4-BE49-F238E27FC236}">
                <a16:creationId xmlns:a16="http://schemas.microsoft.com/office/drawing/2014/main" id="{128BAB20-FBB2-4B41-8A47-8BBEC614B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043928"/>
            <a:ext cx="1844791" cy="22973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871048-6159-4543-97CE-C43D61FF6B47}"/>
              </a:ext>
            </a:extLst>
          </p:cNvPr>
          <p:cNvSpPr/>
          <p:nvPr/>
        </p:nvSpPr>
        <p:spPr>
          <a:xfrm>
            <a:off x="5793089" y="3478827"/>
            <a:ext cx="2830711" cy="461665"/>
          </a:xfrm>
          <a:prstGeom prst="rect">
            <a:avLst/>
          </a:prstGeom>
        </p:spPr>
        <p:txBody>
          <a:bodyPr wrap="none">
            <a:spAutoFit/>
          </a:bodyPr>
          <a:lstStyle/>
          <a:p>
            <a:pPr lvl="0" algn="ctr"/>
            <a:r>
              <a:rPr lang="en-US" sz="2400" b="1" dirty="0">
                <a:solidFill>
                  <a:prstClr val="black"/>
                </a:solidFill>
              </a:rPr>
              <a:t>Dr. Michael Cogswell</a:t>
            </a:r>
          </a:p>
        </p:txBody>
      </p:sp>
      <p:pic>
        <p:nvPicPr>
          <p:cNvPr id="2052" name="Picture 4" descr="Karan Sikka (@ksikka1) / Twitter">
            <a:extLst>
              <a:ext uri="{FF2B5EF4-FFF2-40B4-BE49-F238E27FC236}">
                <a16:creationId xmlns:a16="http://schemas.microsoft.com/office/drawing/2014/main" id="{1BD93FAC-9052-874E-AFD4-B6BD2137EB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00" t="18732" r="10511"/>
          <a:stretch/>
        </p:blipFill>
        <p:spPr bwMode="auto">
          <a:xfrm>
            <a:off x="579855" y="1198690"/>
            <a:ext cx="1987177" cy="221865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E5673AF-A055-4E4A-AE62-B4A592E313DF}"/>
              </a:ext>
            </a:extLst>
          </p:cNvPr>
          <p:cNvSpPr/>
          <p:nvPr/>
        </p:nvSpPr>
        <p:spPr>
          <a:xfrm>
            <a:off x="485820" y="3557731"/>
            <a:ext cx="2081212" cy="461665"/>
          </a:xfrm>
          <a:prstGeom prst="rect">
            <a:avLst/>
          </a:prstGeom>
        </p:spPr>
        <p:txBody>
          <a:bodyPr wrap="none">
            <a:spAutoFit/>
          </a:bodyPr>
          <a:lstStyle/>
          <a:p>
            <a:pPr lvl="0" algn="ctr"/>
            <a:r>
              <a:rPr lang="en-US" sz="2400" b="1" dirty="0">
                <a:solidFill>
                  <a:prstClr val="black"/>
                </a:solidFill>
              </a:rPr>
              <a:t>Dr. Karan Sikka</a:t>
            </a:r>
          </a:p>
        </p:txBody>
      </p:sp>
      <p:pic>
        <p:nvPicPr>
          <p:cNvPr id="2054" name="Picture 6" descr="Anirban Roy">
            <a:extLst>
              <a:ext uri="{FF2B5EF4-FFF2-40B4-BE49-F238E27FC236}">
                <a16:creationId xmlns:a16="http://schemas.microsoft.com/office/drawing/2014/main" id="{B0AD2F62-EE0A-5946-AB5B-03688148F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689" y="4437629"/>
            <a:ext cx="1519262" cy="151926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E51FC1A-41B7-3B46-8DC9-6976299ECF2A}"/>
              </a:ext>
            </a:extLst>
          </p:cNvPr>
          <p:cNvSpPr/>
          <p:nvPr/>
        </p:nvSpPr>
        <p:spPr>
          <a:xfrm>
            <a:off x="3913846" y="6012636"/>
            <a:ext cx="2292948" cy="461665"/>
          </a:xfrm>
          <a:prstGeom prst="rect">
            <a:avLst/>
          </a:prstGeom>
        </p:spPr>
        <p:txBody>
          <a:bodyPr wrap="square">
            <a:spAutoFit/>
          </a:bodyPr>
          <a:lstStyle/>
          <a:p>
            <a:pPr lvl="0" algn="ctr"/>
            <a:r>
              <a:rPr lang="en-US" sz="2400" b="1" dirty="0">
                <a:solidFill>
                  <a:prstClr val="black"/>
                </a:solidFill>
              </a:rPr>
              <a:t>Dr. Anirban Roy</a:t>
            </a:r>
          </a:p>
        </p:txBody>
      </p:sp>
      <p:pic>
        <p:nvPicPr>
          <p:cNvPr id="2056" name="Picture 8" descr="Yi Yao">
            <a:extLst>
              <a:ext uri="{FF2B5EF4-FFF2-40B4-BE49-F238E27FC236}">
                <a16:creationId xmlns:a16="http://schemas.microsoft.com/office/drawing/2014/main" id="{7729B720-3AD5-CC44-98FA-B47DE427B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8716" y="4196720"/>
            <a:ext cx="1349105" cy="170975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F747964-CCC2-214C-9C94-8157044D287D}"/>
              </a:ext>
            </a:extLst>
          </p:cNvPr>
          <p:cNvSpPr/>
          <p:nvPr/>
        </p:nvSpPr>
        <p:spPr>
          <a:xfrm>
            <a:off x="6206794" y="5982825"/>
            <a:ext cx="2292948" cy="461665"/>
          </a:xfrm>
          <a:prstGeom prst="rect">
            <a:avLst/>
          </a:prstGeom>
        </p:spPr>
        <p:txBody>
          <a:bodyPr wrap="square">
            <a:spAutoFit/>
          </a:bodyPr>
          <a:lstStyle/>
          <a:p>
            <a:pPr lvl="0" algn="ctr"/>
            <a:r>
              <a:rPr lang="en-US" sz="2400" b="1" dirty="0">
                <a:solidFill>
                  <a:prstClr val="black"/>
                </a:solidFill>
              </a:rPr>
              <a:t>Dr. Yi Yao</a:t>
            </a:r>
          </a:p>
        </p:txBody>
      </p:sp>
      <p:pic>
        <p:nvPicPr>
          <p:cNvPr id="2058" name="Picture 10" descr="Ajay Divakaran - Vision &amp; Learning - SRI International">
            <a:extLst>
              <a:ext uri="{FF2B5EF4-FFF2-40B4-BE49-F238E27FC236}">
                <a16:creationId xmlns:a16="http://schemas.microsoft.com/office/drawing/2014/main" id="{10077A3E-D76C-3F4B-B03F-47891D6FAA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6072" y="4418074"/>
            <a:ext cx="2081212" cy="151936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D6C5663-37B7-BC46-85B3-BEB66E3E41EC}"/>
              </a:ext>
            </a:extLst>
          </p:cNvPr>
          <p:cNvSpPr/>
          <p:nvPr/>
        </p:nvSpPr>
        <p:spPr>
          <a:xfrm>
            <a:off x="8894251" y="5982824"/>
            <a:ext cx="2752022" cy="461665"/>
          </a:xfrm>
          <a:prstGeom prst="rect">
            <a:avLst/>
          </a:prstGeom>
        </p:spPr>
        <p:txBody>
          <a:bodyPr wrap="square">
            <a:spAutoFit/>
          </a:bodyPr>
          <a:lstStyle/>
          <a:p>
            <a:pPr lvl="0" algn="ctr"/>
            <a:r>
              <a:rPr lang="en-US" sz="2400" b="1" dirty="0">
                <a:solidFill>
                  <a:prstClr val="black"/>
                </a:solidFill>
              </a:rPr>
              <a:t>Dr. Ajay </a:t>
            </a:r>
            <a:r>
              <a:rPr lang="en-US" sz="2400" b="1" dirty="0" err="1">
                <a:solidFill>
                  <a:prstClr val="black"/>
                </a:solidFill>
              </a:rPr>
              <a:t>Divakaran</a:t>
            </a:r>
            <a:endParaRPr lang="en-US" sz="2400" b="1" dirty="0">
              <a:solidFill>
                <a:prstClr val="black"/>
              </a:solidFill>
            </a:endParaRPr>
          </a:p>
        </p:txBody>
      </p:sp>
      <p:sp>
        <p:nvSpPr>
          <p:cNvPr id="25" name="Rectangle 24">
            <a:extLst>
              <a:ext uri="{FF2B5EF4-FFF2-40B4-BE49-F238E27FC236}">
                <a16:creationId xmlns:a16="http://schemas.microsoft.com/office/drawing/2014/main" id="{049B8BDE-5FE1-0B48-ABFB-A7C43643CDB0}"/>
              </a:ext>
            </a:extLst>
          </p:cNvPr>
          <p:cNvSpPr/>
          <p:nvPr/>
        </p:nvSpPr>
        <p:spPr>
          <a:xfrm>
            <a:off x="3357675" y="3550852"/>
            <a:ext cx="1655903" cy="461665"/>
          </a:xfrm>
          <a:prstGeom prst="rect">
            <a:avLst/>
          </a:prstGeom>
        </p:spPr>
        <p:txBody>
          <a:bodyPr wrap="none">
            <a:spAutoFit/>
          </a:bodyPr>
          <a:lstStyle/>
          <a:p>
            <a:pPr lvl="0" algn="ctr"/>
            <a:r>
              <a:rPr lang="en-US" sz="2400" b="1" dirty="0" err="1">
                <a:solidFill>
                  <a:prstClr val="black"/>
                </a:solidFill>
              </a:rPr>
              <a:t>Indranil</a:t>
            </a:r>
            <a:r>
              <a:rPr lang="en-US" sz="2400" b="1" dirty="0">
                <a:solidFill>
                  <a:prstClr val="black"/>
                </a:solidFill>
              </a:rPr>
              <a:t> Sur</a:t>
            </a:r>
          </a:p>
        </p:txBody>
      </p:sp>
      <p:pic>
        <p:nvPicPr>
          <p:cNvPr id="26" name="Picture 2" descr="Meng Ye - Advanced Computer Scientist - SRI International | LinkedIn">
            <a:extLst>
              <a:ext uri="{FF2B5EF4-FFF2-40B4-BE49-F238E27FC236}">
                <a16:creationId xmlns:a16="http://schemas.microsoft.com/office/drawing/2014/main" id="{3530931D-1813-F34A-9B2E-13E09EDAD2FF}"/>
              </a:ext>
            </a:extLst>
          </p:cNvPr>
          <p:cNvPicPr>
            <a:picLocks noChangeAspect="1" noChangeArrowheads="1"/>
          </p:cNvPicPr>
          <p:nvPr/>
        </p:nvPicPr>
        <p:blipFill rotWithShape="1">
          <a:blip r:embed="rId8">
            <a:alphaModFix/>
            <a:extLst>
              <a:ext uri="{28A0092B-C50C-407E-A947-70E740481C1C}">
                <a14:useLocalDpi xmlns:a14="http://schemas.microsoft.com/office/drawing/2010/main" val="0"/>
              </a:ext>
            </a:extLst>
          </a:blip>
          <a:srcRect l="66" t="-3409" r="-66" b="-12968"/>
          <a:stretch/>
        </p:blipFill>
        <p:spPr bwMode="auto">
          <a:xfrm>
            <a:off x="9246449" y="1006970"/>
            <a:ext cx="2081211" cy="2422030"/>
          </a:xfrm>
          <a:prstGeom prst="rect">
            <a:avLst/>
          </a:prstGeom>
          <a:noFill/>
          <a:ln w="63500" cap="rnd" cmpd="sng">
            <a:noFill/>
            <a:prstDash val="solid"/>
            <a:round/>
            <a:headEnd type="none" w="sm" len="sm"/>
            <a:tailEnd type="none" w="sm" len="sm"/>
          </a:ln>
          <a:effectLst>
            <a:outerShdw blurRad="381000" dist="292100" dir="5400000" sx="-80000" sy="-18000" rotWithShape="0">
              <a:srgbClr val="000000">
                <a:alpha val="21960"/>
              </a:srgbClr>
            </a:outerShdw>
          </a:effectLst>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D5E8B90-C8E5-E742-BFFE-A5FA15C081DB}"/>
              </a:ext>
            </a:extLst>
          </p:cNvPr>
          <p:cNvSpPr/>
          <p:nvPr/>
        </p:nvSpPr>
        <p:spPr>
          <a:xfrm>
            <a:off x="9258913" y="3328278"/>
            <a:ext cx="2081211" cy="992579"/>
          </a:xfrm>
          <a:prstGeom prst="rect">
            <a:avLst/>
          </a:prstGeom>
          <a:solidFill>
            <a:schemeClr val="bg1"/>
          </a:solidFill>
        </p:spPr>
        <p:txBody>
          <a:bodyPr wrap="square">
            <a:spAutoFit/>
          </a:bodyPr>
          <a:lstStyle/>
          <a:p>
            <a:pPr lvl="0" algn="ctr"/>
            <a:endParaRPr lang="en-US" sz="1050" b="1" dirty="0">
              <a:solidFill>
                <a:prstClr val="black"/>
              </a:solidFill>
            </a:endParaRPr>
          </a:p>
          <a:p>
            <a:pPr lvl="0" algn="ctr"/>
            <a:r>
              <a:rPr lang="en-US" sz="2400" b="1" dirty="0">
                <a:solidFill>
                  <a:prstClr val="black"/>
                </a:solidFill>
              </a:rPr>
              <a:t>Dr. Meng Ye</a:t>
            </a:r>
          </a:p>
          <a:p>
            <a:pPr lvl="0" algn="ctr"/>
            <a:endParaRPr lang="en-US" sz="2400" b="1" dirty="0">
              <a:solidFill>
                <a:prstClr val="black"/>
              </a:solidFill>
            </a:endParaRPr>
          </a:p>
        </p:txBody>
      </p:sp>
      <p:sp>
        <p:nvSpPr>
          <p:cNvPr id="11" name="AutoShape 12" descr="a man wearing glasses and looking at the camera">
            <a:extLst>
              <a:ext uri="{FF2B5EF4-FFF2-40B4-BE49-F238E27FC236}">
                <a16:creationId xmlns:a16="http://schemas.microsoft.com/office/drawing/2014/main" id="{D48F50CE-DCE5-1B47-BC1B-9AB44BDF0B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4A715048-D174-3448-9BBC-E40B284BC58A}"/>
              </a:ext>
            </a:extLst>
          </p:cNvPr>
          <p:cNvPicPr>
            <a:picLocks noChangeAspect="1"/>
          </p:cNvPicPr>
          <p:nvPr/>
        </p:nvPicPr>
        <p:blipFill>
          <a:blip r:embed="rId9"/>
          <a:stretch>
            <a:fillRect/>
          </a:stretch>
        </p:blipFill>
        <p:spPr>
          <a:xfrm>
            <a:off x="1272014" y="4108796"/>
            <a:ext cx="1349105" cy="1798807"/>
          </a:xfrm>
          <a:prstGeom prst="rect">
            <a:avLst/>
          </a:prstGeom>
        </p:spPr>
      </p:pic>
      <p:sp>
        <p:nvSpPr>
          <p:cNvPr id="31" name="Rectangle 30">
            <a:extLst>
              <a:ext uri="{FF2B5EF4-FFF2-40B4-BE49-F238E27FC236}">
                <a16:creationId xmlns:a16="http://schemas.microsoft.com/office/drawing/2014/main" id="{AEE661C6-662C-9343-BD39-035A3257F97E}"/>
              </a:ext>
            </a:extLst>
          </p:cNvPr>
          <p:cNvSpPr/>
          <p:nvPr/>
        </p:nvSpPr>
        <p:spPr>
          <a:xfrm>
            <a:off x="-114671" y="5936911"/>
            <a:ext cx="4126579" cy="830997"/>
          </a:xfrm>
          <a:prstGeom prst="rect">
            <a:avLst/>
          </a:prstGeom>
        </p:spPr>
        <p:txBody>
          <a:bodyPr wrap="none">
            <a:spAutoFit/>
          </a:bodyPr>
          <a:lstStyle/>
          <a:p>
            <a:pPr lvl="0" algn="ctr"/>
            <a:r>
              <a:rPr lang="en-US" sz="2400" b="1" dirty="0" err="1">
                <a:solidFill>
                  <a:prstClr val="black"/>
                </a:solidFill>
              </a:rPr>
              <a:t>Mathhew</a:t>
            </a:r>
            <a:r>
              <a:rPr lang="en-US" sz="2400" b="1" dirty="0">
                <a:solidFill>
                  <a:prstClr val="black"/>
                </a:solidFill>
              </a:rPr>
              <a:t> </a:t>
            </a:r>
            <a:r>
              <a:rPr lang="en-US" sz="2400" b="1" dirty="0" err="1">
                <a:solidFill>
                  <a:prstClr val="black"/>
                </a:solidFill>
              </a:rPr>
              <a:t>Walmer</a:t>
            </a:r>
            <a:endParaRPr lang="en-US" sz="2400" b="1" dirty="0">
              <a:solidFill>
                <a:prstClr val="black"/>
              </a:solidFill>
            </a:endParaRPr>
          </a:p>
          <a:p>
            <a:pPr lvl="0" algn="ctr"/>
            <a:r>
              <a:rPr lang="en-US" sz="2400" b="1" dirty="0">
                <a:solidFill>
                  <a:prstClr val="black"/>
                </a:solidFill>
              </a:rPr>
              <a:t>(student at UMD, intern at SRI)</a:t>
            </a:r>
          </a:p>
        </p:txBody>
      </p:sp>
      <p:pic>
        <p:nvPicPr>
          <p:cNvPr id="15" name="Picture 14" descr="A picture containing outdoor, person, tree, sky&#10;&#10;Description automatically generated">
            <a:extLst>
              <a:ext uri="{FF2B5EF4-FFF2-40B4-BE49-F238E27FC236}">
                <a16:creationId xmlns:a16="http://schemas.microsoft.com/office/drawing/2014/main" id="{1DBBC581-C8E6-B44B-93D8-3B67F2C9A43C}"/>
              </a:ext>
            </a:extLst>
          </p:cNvPr>
          <p:cNvPicPr>
            <a:picLocks noChangeAspect="1"/>
          </p:cNvPicPr>
          <p:nvPr/>
        </p:nvPicPr>
        <p:blipFill rotWithShape="1">
          <a:blip r:embed="rId10">
            <a:extLst>
              <a:ext uri="{28A0092B-C50C-407E-A947-70E740481C1C}">
                <a14:useLocalDpi xmlns:a14="http://schemas.microsoft.com/office/drawing/2010/main" val="0"/>
              </a:ext>
            </a:extLst>
          </a:blip>
          <a:srcRect l="30364" t="17478" r="30365" b="35578"/>
          <a:stretch/>
        </p:blipFill>
        <p:spPr>
          <a:xfrm>
            <a:off x="3267534" y="1178803"/>
            <a:ext cx="1975564" cy="2246820"/>
          </a:xfrm>
          <a:prstGeom prst="rect">
            <a:avLst/>
          </a:prstGeom>
        </p:spPr>
      </p:pic>
    </p:spTree>
    <p:extLst>
      <p:ext uri="{BB962C8B-B14F-4D97-AF65-F5344CB8AC3E}">
        <p14:creationId xmlns:p14="http://schemas.microsoft.com/office/powerpoint/2010/main" val="165325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4</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Initial Plan (from proposal)</a:t>
            </a:r>
          </a:p>
        </p:txBody>
      </p:sp>
      <p:pic>
        <p:nvPicPr>
          <p:cNvPr id="5" name="Picture 4">
            <a:extLst>
              <a:ext uri="{FF2B5EF4-FFF2-40B4-BE49-F238E27FC236}">
                <a16:creationId xmlns:a16="http://schemas.microsoft.com/office/drawing/2014/main" id="{B3ADA8ED-591D-3242-8156-A3C89FAEC364}"/>
              </a:ext>
            </a:extLst>
          </p:cNvPr>
          <p:cNvPicPr/>
          <p:nvPr/>
        </p:nvPicPr>
        <p:blipFill rotWithShape="1">
          <a:blip r:embed="rId2" cstate="email">
            <a:extLst>
              <a:ext uri="{28A0092B-C50C-407E-A947-70E740481C1C}">
                <a14:useLocalDpi xmlns:a14="http://schemas.microsoft.com/office/drawing/2010/main"/>
              </a:ext>
            </a:extLst>
          </a:blip>
          <a:srcRect b="11381"/>
          <a:stretch/>
        </p:blipFill>
        <p:spPr bwMode="auto">
          <a:xfrm>
            <a:off x="1819065" y="867919"/>
            <a:ext cx="8409482" cy="256108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EEBFA53-66D9-124C-BDCE-E6BAD43595BF}"/>
              </a:ext>
            </a:extLst>
          </p:cNvPr>
          <p:cNvSpPr txBox="1"/>
          <p:nvPr/>
        </p:nvSpPr>
        <p:spPr>
          <a:xfrm>
            <a:off x="108488" y="3567500"/>
            <a:ext cx="12192000" cy="3170099"/>
          </a:xfrm>
          <a:prstGeom prst="rect">
            <a:avLst/>
          </a:prstGeom>
          <a:noFill/>
        </p:spPr>
        <p:txBody>
          <a:bodyPr wrap="square" rtlCol="0">
            <a:spAutoFit/>
          </a:bodyPr>
          <a:lstStyle/>
          <a:p>
            <a:pPr marL="342900" indent="-342900">
              <a:buAutoNum type="arabicPeriod"/>
            </a:pPr>
            <a:r>
              <a:rPr lang="en-US" sz="2000" dirty="0">
                <a:solidFill>
                  <a:srgbClr val="FF0000"/>
                </a:solidFill>
              </a:rPr>
              <a:t>Attribution analysis</a:t>
            </a:r>
            <a:r>
              <a:rPr lang="en-US" sz="2000" dirty="0"/>
              <a:t>: Given a model </a:t>
            </a:r>
            <a:r>
              <a:rPr lang="en-US" sz="2000" dirty="0">
                <a:solidFill>
                  <a:srgbClr val="3333FF"/>
                </a:solidFill>
              </a:rPr>
              <a:t>M</a:t>
            </a:r>
            <a:r>
              <a:rPr lang="en-US" sz="2000" dirty="0"/>
              <a:t> and input </a:t>
            </a:r>
            <a:r>
              <a:rPr lang="en-US" sz="2000" dirty="0">
                <a:solidFill>
                  <a:srgbClr val="3333FF"/>
                </a:solidFill>
              </a:rPr>
              <a:t>x</a:t>
            </a:r>
            <a:r>
              <a:rPr lang="en-US" sz="2000" dirty="0"/>
              <a:t>, how much does each feature/part of </a:t>
            </a:r>
            <a:r>
              <a:rPr lang="en-US" sz="2000" dirty="0">
                <a:solidFill>
                  <a:srgbClr val="3333FF"/>
                </a:solidFill>
              </a:rPr>
              <a:t>x</a:t>
            </a:r>
            <a:r>
              <a:rPr lang="en-US" sz="2000" dirty="0"/>
              <a:t> influence </a:t>
            </a:r>
            <a:r>
              <a:rPr lang="en-US" sz="2000" dirty="0">
                <a:solidFill>
                  <a:srgbClr val="3333FF"/>
                </a:solidFill>
              </a:rPr>
              <a:t>M(x)</a:t>
            </a:r>
            <a:r>
              <a:rPr lang="en-US" sz="2000" dirty="0"/>
              <a:t>? Across inputs, measure and find features with high influence on model’s output.</a:t>
            </a:r>
          </a:p>
          <a:p>
            <a:pPr marL="342900" indent="-342900">
              <a:buAutoNum type="arabicPeriod"/>
            </a:pPr>
            <a:endParaRPr lang="en-US" sz="2000" dirty="0"/>
          </a:p>
          <a:p>
            <a:pPr marL="342900" indent="-342900">
              <a:buAutoNum type="arabicPeriod"/>
            </a:pPr>
            <a:r>
              <a:rPr lang="en-US" sz="2000" dirty="0">
                <a:solidFill>
                  <a:srgbClr val="FF0000"/>
                </a:solidFill>
              </a:rPr>
              <a:t>Counterfactual Analysis and Input Visualization</a:t>
            </a:r>
            <a:r>
              <a:rPr lang="en-US" sz="2000" dirty="0"/>
              <a:t>: Given a model </a:t>
            </a:r>
            <a:r>
              <a:rPr lang="en-US" sz="2000" dirty="0">
                <a:solidFill>
                  <a:srgbClr val="3333FF"/>
                </a:solidFill>
              </a:rPr>
              <a:t>M</a:t>
            </a:r>
            <a:r>
              <a:rPr lang="en-US" sz="2000" dirty="0"/>
              <a:t> and input </a:t>
            </a:r>
            <a:r>
              <a:rPr lang="en-US" sz="2000" dirty="0">
                <a:solidFill>
                  <a:srgbClr val="3333FF"/>
                </a:solidFill>
              </a:rPr>
              <a:t>x</a:t>
            </a:r>
            <a:r>
              <a:rPr lang="en-US" sz="2000" dirty="0"/>
              <a:t>, what is smallest change in </a:t>
            </a:r>
            <a:r>
              <a:rPr lang="en-US" sz="2000" dirty="0">
                <a:solidFill>
                  <a:srgbClr val="3333FF"/>
                </a:solidFill>
              </a:rPr>
              <a:t>x</a:t>
            </a:r>
            <a:r>
              <a:rPr lang="en-US" sz="2000" dirty="0"/>
              <a:t> needed to change </a:t>
            </a:r>
            <a:r>
              <a:rPr lang="en-US" sz="2000" dirty="0">
                <a:solidFill>
                  <a:srgbClr val="3333FF"/>
                </a:solidFill>
              </a:rPr>
              <a:t>M(x)</a:t>
            </a:r>
            <a:r>
              <a:rPr lang="en-US" sz="2000" dirty="0"/>
              <a:t>? Synthesize input </a:t>
            </a:r>
            <a:r>
              <a:rPr lang="en-US" sz="2000" dirty="0">
                <a:solidFill>
                  <a:srgbClr val="3333FF"/>
                </a:solidFill>
              </a:rPr>
              <a:t>x </a:t>
            </a:r>
            <a:r>
              <a:rPr lang="en-US" sz="2000" dirty="0"/>
              <a:t>that strongly activate a target neurons of </a:t>
            </a:r>
            <a:r>
              <a:rPr lang="en-US" sz="2000" dirty="0">
                <a:solidFill>
                  <a:srgbClr val="3333FF"/>
                </a:solidFill>
              </a:rPr>
              <a:t>M</a:t>
            </a:r>
            <a:r>
              <a:rPr lang="en-US" sz="2000" dirty="0"/>
              <a:t>.</a:t>
            </a:r>
          </a:p>
          <a:p>
            <a:pPr marL="342900" indent="-342900">
              <a:buAutoNum type="arabicPeriod"/>
            </a:pPr>
            <a:endParaRPr lang="en-US" sz="2000" dirty="0"/>
          </a:p>
          <a:p>
            <a:pPr marL="342900" indent="-342900">
              <a:buAutoNum type="arabicPeriod"/>
            </a:pPr>
            <a:r>
              <a:rPr lang="en-US" sz="2000" dirty="0">
                <a:solidFill>
                  <a:srgbClr val="FF0000"/>
                </a:solidFill>
              </a:rPr>
              <a:t>Topological characterization</a:t>
            </a:r>
            <a:r>
              <a:rPr lang="en-US" sz="2000" dirty="0"/>
              <a:t>: Trojan attacked model can be identified by inspecting the topology of the decision boundary at deeper layers.</a:t>
            </a:r>
          </a:p>
          <a:p>
            <a:pPr marL="342900" indent="-342900">
              <a:buAutoNum type="arabicPeriod"/>
            </a:pPr>
            <a:endParaRPr lang="en-US" sz="2000" dirty="0"/>
          </a:p>
          <a:p>
            <a:pPr marL="342900" indent="-342900">
              <a:buAutoNum type="arabicPeriod"/>
            </a:pPr>
            <a:r>
              <a:rPr lang="en-US" sz="2000" dirty="0">
                <a:solidFill>
                  <a:srgbClr val="FF0000"/>
                </a:solidFill>
              </a:rPr>
              <a:t>New modalities</a:t>
            </a:r>
            <a:r>
              <a:rPr lang="en-US" sz="2000" dirty="0"/>
              <a:t>: Trojans in Reinforcement Learning</a:t>
            </a:r>
          </a:p>
        </p:txBody>
      </p:sp>
      <p:sp>
        <p:nvSpPr>
          <p:cNvPr id="7" name="TextBox 6">
            <a:extLst>
              <a:ext uri="{FF2B5EF4-FFF2-40B4-BE49-F238E27FC236}">
                <a16:creationId xmlns:a16="http://schemas.microsoft.com/office/drawing/2014/main" id="{39A6ADAD-C985-8B47-872C-B534C45A9717}"/>
              </a:ext>
            </a:extLst>
          </p:cNvPr>
          <p:cNvSpPr txBox="1"/>
          <p:nvPr/>
        </p:nvSpPr>
        <p:spPr>
          <a:xfrm>
            <a:off x="3197501" y="3152001"/>
            <a:ext cx="3808325" cy="276999"/>
          </a:xfrm>
          <a:prstGeom prst="rect">
            <a:avLst/>
          </a:prstGeom>
          <a:solidFill>
            <a:schemeClr val="bg1"/>
          </a:solidFill>
        </p:spPr>
        <p:txBody>
          <a:bodyPr wrap="square" rtlCol="0">
            <a:spAutoFit/>
          </a:bodyPr>
          <a:lstStyle/>
          <a:p>
            <a:r>
              <a:rPr lang="en-US" sz="1200" b="1" dirty="0"/>
              <a:t>Input stimulus generation / model inversion</a:t>
            </a:r>
          </a:p>
        </p:txBody>
      </p:sp>
      <p:sp>
        <p:nvSpPr>
          <p:cNvPr id="8" name="TextBox 7">
            <a:extLst>
              <a:ext uri="{FF2B5EF4-FFF2-40B4-BE49-F238E27FC236}">
                <a16:creationId xmlns:a16="http://schemas.microsoft.com/office/drawing/2014/main" id="{D454A2D2-6224-CC44-8B88-AD665AD95229}"/>
              </a:ext>
            </a:extLst>
          </p:cNvPr>
          <p:cNvSpPr txBox="1"/>
          <p:nvPr/>
        </p:nvSpPr>
        <p:spPr>
          <a:xfrm>
            <a:off x="5940701" y="2668040"/>
            <a:ext cx="2672861" cy="276999"/>
          </a:xfrm>
          <a:prstGeom prst="rect">
            <a:avLst/>
          </a:prstGeom>
          <a:solidFill>
            <a:schemeClr val="bg1"/>
          </a:solidFill>
        </p:spPr>
        <p:txBody>
          <a:bodyPr wrap="square" rtlCol="0">
            <a:spAutoFit/>
          </a:bodyPr>
          <a:lstStyle/>
          <a:p>
            <a:r>
              <a:rPr lang="en-US" sz="1200" b="1" dirty="0"/>
              <a:t>Candidate Trigger Identification</a:t>
            </a:r>
          </a:p>
        </p:txBody>
      </p:sp>
      <p:sp>
        <p:nvSpPr>
          <p:cNvPr id="9" name="TextBox 8">
            <a:extLst>
              <a:ext uri="{FF2B5EF4-FFF2-40B4-BE49-F238E27FC236}">
                <a16:creationId xmlns:a16="http://schemas.microsoft.com/office/drawing/2014/main" id="{7A7DB183-1D0E-C644-89C7-34C7B5ED6E51}"/>
              </a:ext>
            </a:extLst>
          </p:cNvPr>
          <p:cNvSpPr txBox="1"/>
          <p:nvPr/>
        </p:nvSpPr>
        <p:spPr>
          <a:xfrm>
            <a:off x="8613562" y="2529540"/>
            <a:ext cx="1800438" cy="276999"/>
          </a:xfrm>
          <a:prstGeom prst="rect">
            <a:avLst/>
          </a:prstGeom>
          <a:solidFill>
            <a:schemeClr val="bg1"/>
          </a:solidFill>
        </p:spPr>
        <p:txBody>
          <a:bodyPr wrap="square" rtlCol="0">
            <a:spAutoFit/>
          </a:bodyPr>
          <a:lstStyle/>
          <a:p>
            <a:r>
              <a:rPr lang="en-US" sz="1200" b="1" dirty="0"/>
              <a:t>Trojan Confirmation</a:t>
            </a:r>
          </a:p>
        </p:txBody>
      </p:sp>
    </p:spTree>
    <p:extLst>
      <p:ext uri="{BB962C8B-B14F-4D97-AF65-F5344CB8AC3E}">
        <p14:creationId xmlns:p14="http://schemas.microsoft.com/office/powerpoint/2010/main" val="421869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5</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49008"/>
            <a:ext cx="9520767" cy="612648"/>
          </a:xfrm>
        </p:spPr>
        <p:txBody>
          <a:bodyPr/>
          <a:lstStyle/>
          <a:p>
            <a:r>
              <a:rPr lang="en-US" dirty="0"/>
              <a:t>Initial Plan (from proposal)</a:t>
            </a:r>
          </a:p>
        </p:txBody>
      </p:sp>
      <p:pic>
        <p:nvPicPr>
          <p:cNvPr id="5" name="Picture 4">
            <a:extLst>
              <a:ext uri="{FF2B5EF4-FFF2-40B4-BE49-F238E27FC236}">
                <a16:creationId xmlns:a16="http://schemas.microsoft.com/office/drawing/2014/main" id="{B3ADA8ED-591D-3242-8156-A3C89FAEC364}"/>
              </a:ext>
            </a:extLst>
          </p:cNvPr>
          <p:cNvPicPr/>
          <p:nvPr/>
        </p:nvPicPr>
        <p:blipFill rotWithShape="1">
          <a:blip r:embed="rId2" cstate="email">
            <a:extLst>
              <a:ext uri="{28A0092B-C50C-407E-A947-70E740481C1C}">
                <a14:useLocalDpi xmlns:a14="http://schemas.microsoft.com/office/drawing/2010/main"/>
              </a:ext>
            </a:extLst>
          </a:blip>
          <a:srcRect b="11381"/>
          <a:stretch/>
        </p:blipFill>
        <p:spPr bwMode="auto">
          <a:xfrm>
            <a:off x="1819065" y="867919"/>
            <a:ext cx="8409482" cy="256108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EEBFA53-66D9-124C-BDCE-E6BAD43595BF}"/>
              </a:ext>
            </a:extLst>
          </p:cNvPr>
          <p:cNvSpPr txBox="1"/>
          <p:nvPr/>
        </p:nvSpPr>
        <p:spPr>
          <a:xfrm>
            <a:off x="123986" y="3687704"/>
            <a:ext cx="12192000" cy="2862322"/>
          </a:xfrm>
          <a:prstGeom prst="rect">
            <a:avLst/>
          </a:prstGeom>
          <a:noFill/>
        </p:spPr>
        <p:txBody>
          <a:bodyPr wrap="square" rtlCol="0">
            <a:spAutoFit/>
          </a:bodyPr>
          <a:lstStyle/>
          <a:p>
            <a:pPr marL="342900" indent="-342900">
              <a:buAutoNum type="arabicPeriod"/>
            </a:pPr>
            <a:r>
              <a:rPr lang="en-US" sz="2000" dirty="0">
                <a:solidFill>
                  <a:srgbClr val="FF0000"/>
                </a:solidFill>
              </a:rPr>
              <a:t>Attribution analysis</a:t>
            </a:r>
            <a:r>
              <a:rPr lang="en-US" sz="2000" dirty="0"/>
              <a:t>: Given a model </a:t>
            </a:r>
            <a:r>
              <a:rPr lang="en-US" sz="2000" dirty="0">
                <a:solidFill>
                  <a:srgbClr val="3333FF"/>
                </a:solidFill>
              </a:rPr>
              <a:t>M</a:t>
            </a:r>
            <a:r>
              <a:rPr lang="en-US" sz="2000" dirty="0"/>
              <a:t> and input </a:t>
            </a:r>
            <a:r>
              <a:rPr lang="en-US" sz="2000" dirty="0">
                <a:solidFill>
                  <a:srgbClr val="3333FF"/>
                </a:solidFill>
              </a:rPr>
              <a:t>x</a:t>
            </a:r>
            <a:r>
              <a:rPr lang="en-US" sz="2000" dirty="0"/>
              <a:t>, how much does each feature/part of </a:t>
            </a:r>
            <a:r>
              <a:rPr lang="en-US" sz="2000" dirty="0">
                <a:solidFill>
                  <a:srgbClr val="3333FF"/>
                </a:solidFill>
              </a:rPr>
              <a:t>x</a:t>
            </a:r>
            <a:r>
              <a:rPr lang="en-US" sz="2000" dirty="0"/>
              <a:t> influence </a:t>
            </a:r>
            <a:r>
              <a:rPr lang="en-US" sz="2000" dirty="0">
                <a:solidFill>
                  <a:srgbClr val="3333FF"/>
                </a:solidFill>
              </a:rPr>
              <a:t>M(x)</a:t>
            </a:r>
            <a:r>
              <a:rPr lang="en-US" sz="2000" dirty="0"/>
              <a:t>? Across inputs, measure and find features with high influence on model’s output.</a:t>
            </a:r>
          </a:p>
          <a:p>
            <a:pPr marL="342900" indent="-342900">
              <a:buAutoNum type="arabicPeriod"/>
            </a:pPr>
            <a:endParaRPr lang="en-US" sz="2000" dirty="0"/>
          </a:p>
          <a:p>
            <a:pPr marL="342900" indent="-342900">
              <a:buAutoNum type="arabicPeriod"/>
            </a:pPr>
            <a:r>
              <a:rPr lang="en-US" sz="2000" dirty="0">
                <a:solidFill>
                  <a:srgbClr val="FF0000"/>
                </a:solidFill>
              </a:rPr>
              <a:t>Counterfactual Analysis</a:t>
            </a:r>
            <a:r>
              <a:rPr lang="en-US" sz="2000" dirty="0"/>
              <a:t>: Given a model </a:t>
            </a:r>
            <a:r>
              <a:rPr lang="en-US" sz="2000" dirty="0">
                <a:solidFill>
                  <a:srgbClr val="3333FF"/>
                </a:solidFill>
              </a:rPr>
              <a:t>M</a:t>
            </a:r>
            <a:r>
              <a:rPr lang="en-US" sz="2000" dirty="0"/>
              <a:t> and input </a:t>
            </a:r>
            <a:r>
              <a:rPr lang="en-US" sz="2000" dirty="0">
                <a:solidFill>
                  <a:srgbClr val="3333FF"/>
                </a:solidFill>
              </a:rPr>
              <a:t>x</a:t>
            </a:r>
            <a:r>
              <a:rPr lang="en-US" sz="2000" dirty="0"/>
              <a:t>, what is smallest change in </a:t>
            </a:r>
            <a:r>
              <a:rPr lang="en-US" sz="2000" dirty="0">
                <a:solidFill>
                  <a:srgbClr val="3333FF"/>
                </a:solidFill>
              </a:rPr>
              <a:t>x</a:t>
            </a:r>
            <a:r>
              <a:rPr lang="en-US" sz="2000" dirty="0"/>
              <a:t> needed to change </a:t>
            </a:r>
            <a:r>
              <a:rPr lang="en-US" sz="2000" dirty="0">
                <a:solidFill>
                  <a:srgbClr val="3333FF"/>
                </a:solidFill>
              </a:rPr>
              <a:t>M(x)</a:t>
            </a:r>
            <a:r>
              <a:rPr lang="en-US" sz="2000" dirty="0"/>
              <a:t>?</a:t>
            </a:r>
          </a:p>
          <a:p>
            <a:pPr marL="342900" indent="-342900">
              <a:buAutoNum type="arabicPeriod"/>
            </a:pPr>
            <a:endParaRPr lang="en-US" sz="2000" dirty="0"/>
          </a:p>
          <a:p>
            <a:pPr marL="342900" indent="-342900">
              <a:buFontTx/>
              <a:buAutoNum type="arabicPeriod"/>
            </a:pPr>
            <a:r>
              <a:rPr lang="en-US" sz="2000" dirty="0">
                <a:solidFill>
                  <a:srgbClr val="FF0000"/>
                </a:solidFill>
              </a:rPr>
              <a:t>Input Visualization</a:t>
            </a:r>
            <a:r>
              <a:rPr lang="en-US" sz="2000" dirty="0"/>
              <a:t>: Synthesize input </a:t>
            </a:r>
            <a:r>
              <a:rPr lang="en-US" sz="2000" dirty="0">
                <a:solidFill>
                  <a:srgbClr val="3333FF"/>
                </a:solidFill>
              </a:rPr>
              <a:t>x </a:t>
            </a:r>
            <a:r>
              <a:rPr lang="en-US" sz="2000" dirty="0"/>
              <a:t>that strongly activate a target neurons of </a:t>
            </a:r>
            <a:r>
              <a:rPr lang="en-US" sz="2000" dirty="0">
                <a:solidFill>
                  <a:srgbClr val="3333FF"/>
                </a:solidFill>
              </a:rPr>
              <a:t>M</a:t>
            </a:r>
            <a:r>
              <a:rPr lang="en-US" sz="2000" dirty="0"/>
              <a:t>.</a:t>
            </a:r>
          </a:p>
          <a:p>
            <a:pPr marL="342900" indent="-342900">
              <a:buAutoNum type="arabicPeriod"/>
            </a:pPr>
            <a:endParaRPr lang="en-US" sz="2000" dirty="0"/>
          </a:p>
          <a:p>
            <a:pPr marL="342900" indent="-342900">
              <a:buAutoNum type="arabicPeriod"/>
            </a:pPr>
            <a:r>
              <a:rPr lang="en-US" sz="2000" dirty="0">
                <a:solidFill>
                  <a:srgbClr val="FF0000"/>
                </a:solidFill>
              </a:rPr>
              <a:t>Topological characterization</a:t>
            </a:r>
            <a:r>
              <a:rPr lang="en-US" sz="2000" dirty="0"/>
              <a:t>: Trojan attacked model can be identified by inspecting the topology of the decision boundary at deeper layers.</a:t>
            </a:r>
          </a:p>
        </p:txBody>
      </p:sp>
      <p:sp>
        <p:nvSpPr>
          <p:cNvPr id="7" name="TextBox 6">
            <a:extLst>
              <a:ext uri="{FF2B5EF4-FFF2-40B4-BE49-F238E27FC236}">
                <a16:creationId xmlns:a16="http://schemas.microsoft.com/office/drawing/2014/main" id="{39A6ADAD-C985-8B47-872C-B534C45A9717}"/>
              </a:ext>
            </a:extLst>
          </p:cNvPr>
          <p:cNvSpPr txBox="1"/>
          <p:nvPr/>
        </p:nvSpPr>
        <p:spPr>
          <a:xfrm>
            <a:off x="3197501" y="3152001"/>
            <a:ext cx="3808325" cy="276999"/>
          </a:xfrm>
          <a:prstGeom prst="rect">
            <a:avLst/>
          </a:prstGeom>
          <a:solidFill>
            <a:schemeClr val="bg1"/>
          </a:solidFill>
        </p:spPr>
        <p:txBody>
          <a:bodyPr wrap="square" rtlCol="0">
            <a:spAutoFit/>
          </a:bodyPr>
          <a:lstStyle/>
          <a:p>
            <a:r>
              <a:rPr lang="en-US" sz="1200" b="1" dirty="0"/>
              <a:t>Input stimulus generation / model inversion</a:t>
            </a:r>
          </a:p>
        </p:txBody>
      </p:sp>
      <p:sp>
        <p:nvSpPr>
          <p:cNvPr id="8" name="TextBox 7">
            <a:extLst>
              <a:ext uri="{FF2B5EF4-FFF2-40B4-BE49-F238E27FC236}">
                <a16:creationId xmlns:a16="http://schemas.microsoft.com/office/drawing/2014/main" id="{D454A2D2-6224-CC44-8B88-AD665AD95229}"/>
              </a:ext>
            </a:extLst>
          </p:cNvPr>
          <p:cNvSpPr txBox="1"/>
          <p:nvPr/>
        </p:nvSpPr>
        <p:spPr>
          <a:xfrm>
            <a:off x="5940701" y="2668040"/>
            <a:ext cx="2672861" cy="276999"/>
          </a:xfrm>
          <a:prstGeom prst="rect">
            <a:avLst/>
          </a:prstGeom>
          <a:solidFill>
            <a:schemeClr val="bg1"/>
          </a:solidFill>
        </p:spPr>
        <p:txBody>
          <a:bodyPr wrap="square" rtlCol="0">
            <a:spAutoFit/>
          </a:bodyPr>
          <a:lstStyle/>
          <a:p>
            <a:r>
              <a:rPr lang="en-US" sz="1200" b="1" dirty="0"/>
              <a:t>Candidate Trigger Identification</a:t>
            </a:r>
          </a:p>
        </p:txBody>
      </p:sp>
      <p:sp>
        <p:nvSpPr>
          <p:cNvPr id="9" name="TextBox 8">
            <a:extLst>
              <a:ext uri="{FF2B5EF4-FFF2-40B4-BE49-F238E27FC236}">
                <a16:creationId xmlns:a16="http://schemas.microsoft.com/office/drawing/2014/main" id="{7A7DB183-1D0E-C644-89C7-34C7B5ED6E51}"/>
              </a:ext>
            </a:extLst>
          </p:cNvPr>
          <p:cNvSpPr txBox="1"/>
          <p:nvPr/>
        </p:nvSpPr>
        <p:spPr>
          <a:xfrm>
            <a:off x="8613562" y="2529540"/>
            <a:ext cx="1800438" cy="276999"/>
          </a:xfrm>
          <a:prstGeom prst="rect">
            <a:avLst/>
          </a:prstGeom>
          <a:solidFill>
            <a:schemeClr val="bg1"/>
          </a:solidFill>
        </p:spPr>
        <p:txBody>
          <a:bodyPr wrap="square" rtlCol="0">
            <a:spAutoFit/>
          </a:bodyPr>
          <a:lstStyle/>
          <a:p>
            <a:r>
              <a:rPr lang="en-US" sz="1200" b="1" dirty="0"/>
              <a:t>Trojan Confirmation</a:t>
            </a:r>
          </a:p>
        </p:txBody>
      </p:sp>
      <p:sp>
        <p:nvSpPr>
          <p:cNvPr id="10" name="TextBox 9">
            <a:extLst>
              <a:ext uri="{FF2B5EF4-FFF2-40B4-BE49-F238E27FC236}">
                <a16:creationId xmlns:a16="http://schemas.microsoft.com/office/drawing/2014/main" id="{2F8066E4-A54D-2F42-9F48-52C6F6C8ED45}"/>
              </a:ext>
            </a:extLst>
          </p:cNvPr>
          <p:cNvSpPr txBox="1"/>
          <p:nvPr/>
        </p:nvSpPr>
        <p:spPr>
          <a:xfrm>
            <a:off x="2505717" y="3170296"/>
            <a:ext cx="7550961" cy="3290303"/>
          </a:xfrm>
          <a:prstGeom prst="rect">
            <a:avLst/>
          </a:prstGeom>
          <a:solidFill>
            <a:schemeClr val="bg1"/>
          </a:solidFill>
          <a:ln>
            <a:solidFill>
              <a:schemeClr val="tx1"/>
            </a:solidFill>
          </a:ln>
        </p:spPr>
        <p:txBody>
          <a:bodyPr wrap="square" rtlCol="0">
            <a:spAutoFit/>
          </a:bodyPr>
          <a:lstStyle/>
          <a:p>
            <a:endParaRPr lang="en-US" sz="4000" dirty="0"/>
          </a:p>
          <a:p>
            <a:pPr algn="ctr"/>
            <a:r>
              <a:rPr lang="en-US" sz="4000" dirty="0"/>
              <a:t>Significant cross-pollination of ideas between the blue and green pipelines.</a:t>
            </a:r>
          </a:p>
          <a:p>
            <a:endParaRPr lang="en-US" sz="4000" dirty="0"/>
          </a:p>
        </p:txBody>
      </p:sp>
    </p:spTree>
    <p:extLst>
      <p:ext uri="{BB962C8B-B14F-4D97-AF65-F5344CB8AC3E}">
        <p14:creationId xmlns:p14="http://schemas.microsoft.com/office/powerpoint/2010/main" val="40539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FE104B-592E-694A-B401-6A1692960EE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32AB00B-20CE-CF43-88EF-65E02A965FAB}"/>
              </a:ext>
            </a:extLst>
          </p:cNvPr>
          <p:cNvSpPr>
            <a:spLocks noGrp="1"/>
          </p:cNvSpPr>
          <p:nvPr>
            <p:ph type="sldNum" sz="quarter" idx="11"/>
          </p:nvPr>
        </p:nvSpPr>
        <p:spPr/>
        <p:txBody>
          <a:bodyPr/>
          <a:lstStyle/>
          <a:p>
            <a:pPr>
              <a:defRPr/>
            </a:pPr>
            <a:fld id="{231CC523-8BC6-4921-807A-66BD262F34AB}" type="slidenum">
              <a:rPr lang="en-US" smtClean="0"/>
              <a:pPr>
                <a:defRPr/>
              </a:pPr>
              <a:t>6</a:t>
            </a:fld>
            <a:endParaRPr lang="en-US"/>
          </a:p>
        </p:txBody>
      </p:sp>
      <p:sp>
        <p:nvSpPr>
          <p:cNvPr id="4" name="Title 3">
            <a:extLst>
              <a:ext uri="{FF2B5EF4-FFF2-40B4-BE49-F238E27FC236}">
                <a16:creationId xmlns:a16="http://schemas.microsoft.com/office/drawing/2014/main" id="{FDF65881-36A7-6744-9FE1-1DAA6DCD211F}"/>
              </a:ext>
            </a:extLst>
          </p:cNvPr>
          <p:cNvSpPr>
            <a:spLocks noGrp="1"/>
          </p:cNvSpPr>
          <p:nvPr>
            <p:ph type="ctrTitle"/>
          </p:nvPr>
        </p:nvSpPr>
        <p:spPr>
          <a:xfrm>
            <a:off x="535911" y="164506"/>
            <a:ext cx="9520767" cy="612648"/>
          </a:xfrm>
        </p:spPr>
        <p:txBody>
          <a:bodyPr/>
          <a:lstStyle/>
          <a:p>
            <a:r>
              <a:rPr lang="en-US" dirty="0"/>
              <a:t>Two Pipelines (Karan: Blue, Xiao: Green)</a:t>
            </a:r>
          </a:p>
        </p:txBody>
      </p:sp>
      <p:sp>
        <p:nvSpPr>
          <p:cNvPr id="53" name="Up Arrow 52">
            <a:extLst>
              <a:ext uri="{FF2B5EF4-FFF2-40B4-BE49-F238E27FC236}">
                <a16:creationId xmlns:a16="http://schemas.microsoft.com/office/drawing/2014/main" id="{8268D70E-4BBD-2D45-908D-4C44F16D8B64}"/>
              </a:ext>
            </a:extLst>
          </p:cNvPr>
          <p:cNvSpPr/>
          <p:nvPr/>
        </p:nvSpPr>
        <p:spPr>
          <a:xfrm>
            <a:off x="7850586" y="5132463"/>
            <a:ext cx="614661" cy="448447"/>
          </a:xfrm>
          <a:prstGeom prst="upArrow">
            <a:avLst/>
          </a:prstGeom>
          <a:solidFill>
            <a:sysClr val="window" lastClr="FFFFFF">
              <a:lumMod val="65000"/>
            </a:sys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8505DA5F-302C-3444-BC21-35CDA3EDAE53}"/>
              </a:ext>
            </a:extLst>
          </p:cNvPr>
          <p:cNvGrpSpPr/>
          <p:nvPr/>
        </p:nvGrpSpPr>
        <p:grpSpPr>
          <a:xfrm>
            <a:off x="201903" y="3387744"/>
            <a:ext cx="12234987" cy="2351612"/>
            <a:chOff x="451297" y="1066381"/>
            <a:chExt cx="12234987" cy="2351612"/>
          </a:xfrm>
        </p:grpSpPr>
        <p:grpSp>
          <p:nvGrpSpPr>
            <p:cNvPr id="55" name="Group 54">
              <a:extLst>
                <a:ext uri="{FF2B5EF4-FFF2-40B4-BE49-F238E27FC236}">
                  <a16:creationId xmlns:a16="http://schemas.microsoft.com/office/drawing/2014/main" id="{A74BED6B-3D57-7543-AC00-8BE205BCD068}"/>
                </a:ext>
              </a:extLst>
            </p:cNvPr>
            <p:cNvGrpSpPr/>
            <p:nvPr/>
          </p:nvGrpSpPr>
          <p:grpSpPr>
            <a:xfrm>
              <a:off x="3083700" y="1066381"/>
              <a:ext cx="9602584" cy="2095486"/>
              <a:chOff x="3098629" y="-2173890"/>
              <a:chExt cx="9602584" cy="2367932"/>
            </a:xfrm>
          </p:grpSpPr>
          <p:sp>
            <p:nvSpPr>
              <p:cNvPr id="67" name="Rounded Rectangle 66">
                <a:extLst>
                  <a:ext uri="{FF2B5EF4-FFF2-40B4-BE49-F238E27FC236}">
                    <a16:creationId xmlns:a16="http://schemas.microsoft.com/office/drawing/2014/main" id="{A84F8D28-B0B3-8C4A-988F-489EF531464D}"/>
                  </a:ext>
                </a:extLst>
              </p:cNvPr>
              <p:cNvSpPr/>
              <p:nvPr/>
            </p:nvSpPr>
            <p:spPr>
              <a:xfrm>
                <a:off x="3098629" y="-758423"/>
                <a:ext cx="2405227" cy="751726"/>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Learning-based Trigger reverse engineering</a:t>
                </a:r>
              </a:p>
            </p:txBody>
          </p:sp>
          <p:sp>
            <p:nvSpPr>
              <p:cNvPr id="68" name="Rounded Rectangle 67">
                <a:extLst>
                  <a:ext uri="{FF2B5EF4-FFF2-40B4-BE49-F238E27FC236}">
                    <a16:creationId xmlns:a16="http://schemas.microsoft.com/office/drawing/2014/main" id="{3CED842B-87A2-9141-B7E5-86A156EEDBAD}"/>
                  </a:ext>
                </a:extLst>
              </p:cNvPr>
              <p:cNvSpPr/>
              <p:nvPr/>
            </p:nvSpPr>
            <p:spPr>
              <a:xfrm>
                <a:off x="7442195" y="-993875"/>
                <a:ext cx="2289159" cy="683460"/>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Learning-based Trojan classification</a:t>
                </a:r>
              </a:p>
            </p:txBody>
          </p:sp>
          <p:sp>
            <p:nvSpPr>
              <p:cNvPr id="69" name="TextBox 68">
                <a:extLst>
                  <a:ext uri="{FF2B5EF4-FFF2-40B4-BE49-F238E27FC236}">
                    <a16:creationId xmlns:a16="http://schemas.microsoft.com/office/drawing/2014/main" id="{03B3AA70-C4A3-DD46-B446-DB9AE777D214}"/>
                  </a:ext>
                </a:extLst>
              </p:cNvPr>
              <p:cNvSpPr txBox="1"/>
              <p:nvPr/>
            </p:nvSpPr>
            <p:spPr>
              <a:xfrm>
                <a:off x="3811242" y="-1210769"/>
                <a:ext cx="16387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rPr>
                  <a:t>Weight analysis</a:t>
                </a:r>
              </a:p>
            </p:txBody>
          </p:sp>
          <p:sp>
            <p:nvSpPr>
              <p:cNvPr id="70" name="TextBox 69">
                <a:extLst>
                  <a:ext uri="{FF2B5EF4-FFF2-40B4-BE49-F238E27FC236}">
                    <a16:creationId xmlns:a16="http://schemas.microsoft.com/office/drawing/2014/main" id="{0602E28C-BEAD-4C4B-94AD-7057815646C7}"/>
                  </a:ext>
                </a:extLst>
              </p:cNvPr>
              <p:cNvSpPr txBox="1"/>
              <p:nvPr/>
            </p:nvSpPr>
            <p:spPr>
              <a:xfrm>
                <a:off x="10178147" y="-1112925"/>
                <a:ext cx="2523066" cy="7303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rPr>
                  <a:t>Trojan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rPr>
                  <a:t>Detection</a:t>
                </a:r>
              </a:p>
            </p:txBody>
          </p:sp>
          <p:cxnSp>
            <p:nvCxnSpPr>
              <p:cNvPr id="71" name="Straight Arrow Connector 70">
                <a:extLst>
                  <a:ext uri="{FF2B5EF4-FFF2-40B4-BE49-F238E27FC236}">
                    <a16:creationId xmlns:a16="http://schemas.microsoft.com/office/drawing/2014/main" id="{D6E388BF-B4A4-9D44-806F-C779EA9E8445}"/>
                  </a:ext>
                </a:extLst>
              </p:cNvPr>
              <p:cNvCxnSpPr>
                <a:stCxn id="68" idx="3"/>
              </p:cNvCxnSpPr>
              <p:nvPr/>
            </p:nvCxnSpPr>
            <p:spPr>
              <a:xfrm>
                <a:off x="9731354" y="-652145"/>
                <a:ext cx="686463" cy="1336"/>
              </a:xfrm>
              <a:prstGeom prst="straightConnector1">
                <a:avLst/>
              </a:prstGeom>
              <a:noFill/>
              <a:ln w="38100" cap="flat" cmpd="sng" algn="ctr">
                <a:solidFill>
                  <a:sysClr val="windowText" lastClr="000000"/>
                </a:solidFill>
                <a:prstDash val="solid"/>
                <a:miter lim="800000"/>
                <a:tailEnd type="triangle"/>
              </a:ln>
              <a:effectLst/>
            </p:spPr>
          </p:cxnSp>
          <p:sp>
            <p:nvSpPr>
              <p:cNvPr id="72" name="Rectangle 71">
                <a:extLst>
                  <a:ext uri="{FF2B5EF4-FFF2-40B4-BE49-F238E27FC236}">
                    <a16:creationId xmlns:a16="http://schemas.microsoft.com/office/drawing/2014/main" id="{7120F972-A385-E541-ACA2-3A81A3ABF218}"/>
                  </a:ext>
                </a:extLst>
              </p:cNvPr>
              <p:cNvSpPr/>
              <p:nvPr/>
            </p:nvSpPr>
            <p:spPr>
              <a:xfrm>
                <a:off x="6161817" y="-633548"/>
                <a:ext cx="413439" cy="471016"/>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C39AE7-0F7E-474A-AE62-D0CBC6A532C4}"/>
                  </a:ext>
                </a:extLst>
              </p:cNvPr>
              <p:cNvSpPr/>
              <p:nvPr/>
            </p:nvSpPr>
            <p:spPr>
              <a:xfrm>
                <a:off x="6161818" y="-153007"/>
                <a:ext cx="413438" cy="16876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A93D7142-D3A4-974F-A458-36974AD8C3A0}"/>
                  </a:ext>
                </a:extLst>
              </p:cNvPr>
              <p:cNvSpPr/>
              <p:nvPr/>
            </p:nvSpPr>
            <p:spPr>
              <a:xfrm>
                <a:off x="6161817" y="25280"/>
                <a:ext cx="413439" cy="168762"/>
              </a:xfrm>
              <a:prstGeom prst="rect">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D078C6B-B9F6-524A-9508-C8D5FF81424D}"/>
                  </a:ext>
                </a:extLst>
              </p:cNvPr>
              <p:cNvSpPr/>
              <p:nvPr/>
            </p:nvSpPr>
            <p:spPr>
              <a:xfrm>
                <a:off x="6161817" y="-1144453"/>
                <a:ext cx="413439" cy="506143"/>
              </a:xfrm>
              <a:prstGeom prst="rect">
                <a:avLst/>
              </a:prstGeom>
              <a:solidFill>
                <a:srgbClr val="A5A5A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12E75E64-BBD1-7E4C-88C7-240778438E40}"/>
                  </a:ext>
                </a:extLst>
              </p:cNvPr>
              <p:cNvSpPr/>
              <p:nvPr/>
            </p:nvSpPr>
            <p:spPr>
              <a:xfrm>
                <a:off x="6161817" y="-1650596"/>
                <a:ext cx="413439" cy="506143"/>
              </a:xfrm>
              <a:prstGeom prst="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DD7ED6CA-E38C-DA4B-B002-849C030A5E8E}"/>
                  </a:ext>
                </a:extLst>
              </p:cNvPr>
              <p:cNvCxnSpPr/>
              <p:nvPr/>
            </p:nvCxnSpPr>
            <p:spPr>
              <a:xfrm>
                <a:off x="5588116" y="-974590"/>
                <a:ext cx="461682" cy="2864"/>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1A57FBB1-2190-644E-8FCB-CF8E76CD44D4}"/>
                  </a:ext>
                </a:extLst>
              </p:cNvPr>
              <p:cNvCxnSpPr/>
              <p:nvPr/>
            </p:nvCxnSpPr>
            <p:spPr>
              <a:xfrm>
                <a:off x="5588116" y="-1467911"/>
                <a:ext cx="461682" cy="2863"/>
              </a:xfrm>
              <a:prstGeom prst="straightConnector1">
                <a:avLst/>
              </a:prstGeom>
              <a:noFill/>
              <a:ln w="38100" cap="flat" cmpd="sng" algn="ctr">
                <a:solidFill>
                  <a:sysClr val="windowText" lastClr="000000"/>
                </a:solidFill>
                <a:prstDash val="solid"/>
                <a:miter lim="800000"/>
                <a:tailEnd type="triangle"/>
              </a:ln>
              <a:effectLst/>
            </p:spPr>
          </p:cxnSp>
          <p:cxnSp>
            <p:nvCxnSpPr>
              <p:cNvPr id="79" name="Straight Arrow Connector 78">
                <a:extLst>
                  <a:ext uri="{FF2B5EF4-FFF2-40B4-BE49-F238E27FC236}">
                    <a16:creationId xmlns:a16="http://schemas.microsoft.com/office/drawing/2014/main" id="{8DFA40D3-9D73-214E-9CB4-BDF1BFADA8BE}"/>
                  </a:ext>
                </a:extLst>
              </p:cNvPr>
              <p:cNvCxnSpPr/>
              <p:nvPr/>
            </p:nvCxnSpPr>
            <p:spPr>
              <a:xfrm>
                <a:off x="5588116" y="-382560"/>
                <a:ext cx="473343" cy="0"/>
              </a:xfrm>
              <a:prstGeom prst="straightConnector1">
                <a:avLst/>
              </a:prstGeom>
              <a:noFill/>
              <a:ln w="38100" cap="flat" cmpd="sng" algn="ctr">
                <a:solidFill>
                  <a:sysClr val="windowText" lastClr="000000"/>
                </a:solidFill>
                <a:prstDash val="solid"/>
                <a:miter lim="800000"/>
                <a:tailEnd type="triangle"/>
              </a:ln>
              <a:effectLst/>
            </p:spPr>
          </p:cxnSp>
          <p:cxnSp>
            <p:nvCxnSpPr>
              <p:cNvPr id="80" name="Straight Arrow Connector 79">
                <a:extLst>
                  <a:ext uri="{FF2B5EF4-FFF2-40B4-BE49-F238E27FC236}">
                    <a16:creationId xmlns:a16="http://schemas.microsoft.com/office/drawing/2014/main" id="{946365D4-09AE-234F-A63D-0FD35F88BF9F}"/>
                  </a:ext>
                </a:extLst>
              </p:cNvPr>
              <p:cNvCxnSpPr/>
              <p:nvPr/>
            </p:nvCxnSpPr>
            <p:spPr>
              <a:xfrm>
                <a:off x="6798949" y="-661212"/>
                <a:ext cx="649009" cy="10032"/>
              </a:xfrm>
              <a:prstGeom prst="straightConnector1">
                <a:avLst/>
              </a:prstGeom>
              <a:noFill/>
              <a:ln w="38100" cap="flat" cmpd="sng" algn="ctr">
                <a:solidFill>
                  <a:sysClr val="windowText" lastClr="000000"/>
                </a:solidFill>
                <a:prstDash val="solid"/>
                <a:miter lim="800000"/>
                <a:tailEnd type="triangle"/>
              </a:ln>
              <a:effectLst/>
            </p:spPr>
          </p:cxnSp>
          <p:sp>
            <p:nvSpPr>
              <p:cNvPr id="81" name="TextBox 80">
                <a:extLst>
                  <a:ext uri="{FF2B5EF4-FFF2-40B4-BE49-F238E27FC236}">
                    <a16:creationId xmlns:a16="http://schemas.microsoft.com/office/drawing/2014/main" id="{2819E102-004A-E14D-8EB2-60DBD6E7E4C0}"/>
                  </a:ext>
                </a:extLst>
              </p:cNvPr>
              <p:cNvSpPr txBox="1"/>
              <p:nvPr/>
            </p:nvSpPr>
            <p:spPr>
              <a:xfrm>
                <a:off x="5107003" y="-2173890"/>
                <a:ext cx="252306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rPr>
                  <a:t>Features</a:t>
                </a:r>
              </a:p>
            </p:txBody>
          </p:sp>
        </p:grpSp>
        <p:cxnSp>
          <p:nvCxnSpPr>
            <p:cNvPr id="56" name="Straight Arrow Connector 55">
              <a:extLst>
                <a:ext uri="{FF2B5EF4-FFF2-40B4-BE49-F238E27FC236}">
                  <a16:creationId xmlns:a16="http://schemas.microsoft.com/office/drawing/2014/main" id="{9B8EB586-93DD-D146-8F01-72ED830892CE}"/>
                </a:ext>
              </a:extLst>
            </p:cNvPr>
            <p:cNvCxnSpPr/>
            <p:nvPr/>
          </p:nvCxnSpPr>
          <p:spPr>
            <a:xfrm>
              <a:off x="2621167" y="2318989"/>
              <a:ext cx="388597" cy="332618"/>
            </a:xfrm>
            <a:prstGeom prst="straightConnector1">
              <a:avLst/>
            </a:prstGeom>
            <a:noFill/>
            <a:ln w="38100" cap="flat" cmpd="sng" algn="ctr">
              <a:solidFill>
                <a:sysClr val="windowText" lastClr="000000"/>
              </a:solidFill>
              <a:prstDash val="solid"/>
              <a:miter lim="800000"/>
              <a:tailEnd type="triangle"/>
            </a:ln>
            <a:effectLst/>
          </p:spPr>
        </p:cxnSp>
        <p:grpSp>
          <p:nvGrpSpPr>
            <p:cNvPr id="57" name="Group 56">
              <a:extLst>
                <a:ext uri="{FF2B5EF4-FFF2-40B4-BE49-F238E27FC236}">
                  <a16:creationId xmlns:a16="http://schemas.microsoft.com/office/drawing/2014/main" id="{3F251DC5-0017-9348-8B8C-8149079511D3}"/>
                </a:ext>
              </a:extLst>
            </p:cNvPr>
            <p:cNvGrpSpPr/>
            <p:nvPr/>
          </p:nvGrpSpPr>
          <p:grpSpPr>
            <a:xfrm>
              <a:off x="1753100" y="1521032"/>
              <a:ext cx="653008" cy="892861"/>
              <a:chOff x="915722" y="1416183"/>
              <a:chExt cx="1237008" cy="1270563"/>
            </a:xfrm>
          </p:grpSpPr>
          <p:sp>
            <p:nvSpPr>
              <p:cNvPr id="64" name="Cube 63">
                <a:extLst>
                  <a:ext uri="{FF2B5EF4-FFF2-40B4-BE49-F238E27FC236}">
                    <a16:creationId xmlns:a16="http://schemas.microsoft.com/office/drawing/2014/main" id="{ABA809B5-ECEE-E441-86F6-1E558E54D7A2}"/>
                  </a:ext>
                </a:extLst>
              </p:cNvPr>
              <p:cNvSpPr/>
              <p:nvPr/>
            </p:nvSpPr>
            <p:spPr>
              <a:xfrm>
                <a:off x="915722" y="1416183"/>
                <a:ext cx="701085" cy="1270563"/>
              </a:xfrm>
              <a:prstGeom prst="cube">
                <a:avLst>
                  <a:gd name="adj" fmla="val 74231"/>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Cube 64">
                <a:extLst>
                  <a:ext uri="{FF2B5EF4-FFF2-40B4-BE49-F238E27FC236}">
                    <a16:creationId xmlns:a16="http://schemas.microsoft.com/office/drawing/2014/main" id="{116A6BA2-B1D7-A444-A7B2-0DBD18DBECAC}"/>
                  </a:ext>
                </a:extLst>
              </p:cNvPr>
              <p:cNvSpPr/>
              <p:nvPr/>
            </p:nvSpPr>
            <p:spPr>
              <a:xfrm>
                <a:off x="1292506" y="1605892"/>
                <a:ext cx="571500" cy="975820"/>
              </a:xfrm>
              <a:prstGeom prst="cube">
                <a:avLst>
                  <a:gd name="adj" fmla="val 74231"/>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Cube 65">
                <a:extLst>
                  <a:ext uri="{FF2B5EF4-FFF2-40B4-BE49-F238E27FC236}">
                    <a16:creationId xmlns:a16="http://schemas.microsoft.com/office/drawing/2014/main" id="{025628E7-67BD-A448-ABC9-E98D47D4A836}"/>
                  </a:ext>
                </a:extLst>
              </p:cNvPr>
              <p:cNvSpPr/>
              <p:nvPr/>
            </p:nvSpPr>
            <p:spPr>
              <a:xfrm>
                <a:off x="1666679" y="1707642"/>
                <a:ext cx="486051" cy="717640"/>
              </a:xfrm>
              <a:prstGeom prst="cube">
                <a:avLst>
                  <a:gd name="adj" fmla="val 74231"/>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6803CE0F-8E67-9348-8A31-489D25DDFC4F}"/>
                </a:ext>
              </a:extLst>
            </p:cNvPr>
            <p:cNvGrpSpPr/>
            <p:nvPr/>
          </p:nvGrpSpPr>
          <p:grpSpPr>
            <a:xfrm>
              <a:off x="1558953" y="2614345"/>
              <a:ext cx="887637" cy="803648"/>
              <a:chOff x="1010873" y="2564890"/>
              <a:chExt cx="1125604" cy="1062205"/>
            </a:xfrm>
          </p:grpSpPr>
          <p:pic>
            <p:nvPicPr>
              <p:cNvPr id="61" name="Picture 60">
                <a:extLst>
                  <a:ext uri="{FF2B5EF4-FFF2-40B4-BE49-F238E27FC236}">
                    <a16:creationId xmlns:a16="http://schemas.microsoft.com/office/drawing/2014/main" id="{B4090A4D-C1E1-2B4F-8952-0DFA06D1C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506" y="2564890"/>
                <a:ext cx="741971" cy="741971"/>
              </a:xfrm>
              <a:prstGeom prst="rect">
                <a:avLst/>
              </a:prstGeom>
            </p:spPr>
          </p:pic>
          <p:pic>
            <p:nvPicPr>
              <p:cNvPr id="62" name="Picture 61">
                <a:extLst>
                  <a:ext uri="{FF2B5EF4-FFF2-40B4-BE49-F238E27FC236}">
                    <a16:creationId xmlns:a16="http://schemas.microsoft.com/office/drawing/2014/main" id="{0AE8D081-8757-524D-81D5-0C96244165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785"/>
              <a:stretch/>
            </p:blipFill>
            <p:spPr>
              <a:xfrm>
                <a:off x="1188973" y="2701861"/>
                <a:ext cx="785858" cy="776027"/>
              </a:xfrm>
              <a:prstGeom prst="rect">
                <a:avLst/>
              </a:prstGeom>
            </p:spPr>
          </p:pic>
          <p:pic>
            <p:nvPicPr>
              <p:cNvPr id="63" name="Picture 5">
                <a:extLst>
                  <a:ext uri="{FF2B5EF4-FFF2-40B4-BE49-F238E27FC236}">
                    <a16:creationId xmlns:a16="http://schemas.microsoft.com/office/drawing/2014/main" id="{9F3DE076-8752-E94A-A893-C5B0AE383573}"/>
                  </a:ext>
                </a:extLst>
              </p:cNvPr>
              <p:cNvPicPr>
                <a:picLocks noChangeAspect="1"/>
              </p:cNvPicPr>
              <p:nvPr/>
            </p:nvPicPr>
            <p:blipFill>
              <a:blip r:embed="rId5"/>
              <a:stretch>
                <a:fillRect/>
              </a:stretch>
            </p:blipFill>
            <p:spPr>
              <a:xfrm>
                <a:off x="1010873" y="2851260"/>
                <a:ext cx="785858" cy="775835"/>
              </a:xfrm>
              <a:prstGeom prst="rect">
                <a:avLst/>
              </a:prstGeom>
            </p:spPr>
          </p:pic>
        </p:grpSp>
        <p:sp>
          <p:nvSpPr>
            <p:cNvPr id="59" name="TextBox 58">
              <a:extLst>
                <a:ext uri="{FF2B5EF4-FFF2-40B4-BE49-F238E27FC236}">
                  <a16:creationId xmlns:a16="http://schemas.microsoft.com/office/drawing/2014/main" id="{205E9109-2404-FA4D-B480-586DA8E64F4F}"/>
                </a:ext>
              </a:extLst>
            </p:cNvPr>
            <p:cNvSpPr txBox="1"/>
            <p:nvPr/>
          </p:nvSpPr>
          <p:spPr>
            <a:xfrm>
              <a:off x="451297" y="1634967"/>
              <a:ext cx="105309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rPr>
                <a:t>Input Network</a:t>
              </a:r>
            </a:p>
          </p:txBody>
        </p:sp>
        <p:sp>
          <p:nvSpPr>
            <p:cNvPr id="60" name="Rectangle 59">
              <a:extLst>
                <a:ext uri="{FF2B5EF4-FFF2-40B4-BE49-F238E27FC236}">
                  <a16:creationId xmlns:a16="http://schemas.microsoft.com/office/drawing/2014/main" id="{4A571A96-AC85-4D48-B10C-BF379ECC3E95}"/>
                </a:ext>
              </a:extLst>
            </p:cNvPr>
            <p:cNvSpPr/>
            <p:nvPr/>
          </p:nvSpPr>
          <p:spPr>
            <a:xfrm>
              <a:off x="451297" y="2633468"/>
              <a:ext cx="1161988"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rPr>
                <a:t>Clean Examples</a:t>
              </a:r>
            </a:p>
          </p:txBody>
        </p:sp>
      </p:grpSp>
      <p:sp>
        <p:nvSpPr>
          <p:cNvPr id="82" name="Rounded Rectangle 81">
            <a:extLst>
              <a:ext uri="{FF2B5EF4-FFF2-40B4-BE49-F238E27FC236}">
                <a16:creationId xmlns:a16="http://schemas.microsoft.com/office/drawing/2014/main" id="{9AA7504C-1A69-B548-9E46-0B2925E47455}"/>
              </a:ext>
            </a:extLst>
          </p:cNvPr>
          <p:cNvSpPr/>
          <p:nvPr/>
        </p:nvSpPr>
        <p:spPr>
          <a:xfrm>
            <a:off x="2995867" y="3797695"/>
            <a:ext cx="2405227" cy="420326"/>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Attribution analysis</a:t>
            </a:r>
          </a:p>
        </p:txBody>
      </p:sp>
      <p:cxnSp>
        <p:nvCxnSpPr>
          <p:cNvPr id="83" name="Straight Arrow Connector 82">
            <a:extLst>
              <a:ext uri="{FF2B5EF4-FFF2-40B4-BE49-F238E27FC236}">
                <a16:creationId xmlns:a16="http://schemas.microsoft.com/office/drawing/2014/main" id="{269BAF3C-168A-3240-9027-B29BB70DD003}"/>
              </a:ext>
            </a:extLst>
          </p:cNvPr>
          <p:cNvCxnSpPr/>
          <p:nvPr/>
        </p:nvCxnSpPr>
        <p:spPr>
          <a:xfrm flipV="1">
            <a:off x="2327389" y="4081522"/>
            <a:ext cx="422657" cy="425887"/>
          </a:xfrm>
          <a:prstGeom prst="straightConnector1">
            <a:avLst/>
          </a:prstGeom>
          <a:noFill/>
          <a:ln w="38100" cap="flat" cmpd="sng" algn="ctr">
            <a:solidFill>
              <a:sysClr val="windowText" lastClr="000000"/>
            </a:solidFill>
            <a:prstDash val="solid"/>
            <a:miter lim="800000"/>
            <a:tailEnd type="triangle"/>
          </a:ln>
          <a:effectLst/>
        </p:spPr>
      </p:cxnSp>
      <p:pic>
        <p:nvPicPr>
          <p:cNvPr id="109" name="Picture 108">
            <a:extLst>
              <a:ext uri="{FF2B5EF4-FFF2-40B4-BE49-F238E27FC236}">
                <a16:creationId xmlns:a16="http://schemas.microsoft.com/office/drawing/2014/main" id="{318FE78D-6C5F-CB44-8DE1-7EC396BAA1A9}"/>
              </a:ext>
            </a:extLst>
          </p:cNvPr>
          <p:cNvPicPr>
            <a:picLocks noChangeAspect="1"/>
          </p:cNvPicPr>
          <p:nvPr/>
        </p:nvPicPr>
        <p:blipFill>
          <a:blip r:embed="rId6"/>
          <a:stretch>
            <a:fillRect/>
          </a:stretch>
        </p:blipFill>
        <p:spPr>
          <a:xfrm>
            <a:off x="6901566" y="5410318"/>
            <a:ext cx="3251928" cy="1509537"/>
          </a:xfrm>
          <a:prstGeom prst="rect">
            <a:avLst/>
          </a:prstGeom>
        </p:spPr>
      </p:pic>
      <p:pic>
        <p:nvPicPr>
          <p:cNvPr id="135" name="Picture 134">
            <a:extLst>
              <a:ext uri="{FF2B5EF4-FFF2-40B4-BE49-F238E27FC236}">
                <a16:creationId xmlns:a16="http://schemas.microsoft.com/office/drawing/2014/main" id="{EF8EBD61-6750-E044-A22D-07EFFAD207EE}"/>
              </a:ext>
            </a:extLst>
          </p:cNvPr>
          <p:cNvPicPr>
            <a:picLocks noChangeAspect="1"/>
          </p:cNvPicPr>
          <p:nvPr/>
        </p:nvPicPr>
        <p:blipFill>
          <a:blip r:embed="rId7"/>
          <a:stretch>
            <a:fillRect/>
          </a:stretch>
        </p:blipFill>
        <p:spPr>
          <a:xfrm>
            <a:off x="164531" y="994473"/>
            <a:ext cx="2970628" cy="1813002"/>
          </a:xfrm>
          <a:prstGeom prst="rect">
            <a:avLst/>
          </a:prstGeom>
        </p:spPr>
      </p:pic>
      <p:pic>
        <p:nvPicPr>
          <p:cNvPr id="136" name="Picture 135">
            <a:extLst>
              <a:ext uri="{FF2B5EF4-FFF2-40B4-BE49-F238E27FC236}">
                <a16:creationId xmlns:a16="http://schemas.microsoft.com/office/drawing/2014/main" id="{8248A579-240B-114C-88BE-BE4E980D4D8E}"/>
              </a:ext>
            </a:extLst>
          </p:cNvPr>
          <p:cNvPicPr>
            <a:picLocks noChangeAspect="1"/>
          </p:cNvPicPr>
          <p:nvPr/>
        </p:nvPicPr>
        <p:blipFill>
          <a:blip r:embed="rId8"/>
          <a:stretch>
            <a:fillRect/>
          </a:stretch>
        </p:blipFill>
        <p:spPr>
          <a:xfrm>
            <a:off x="3676479" y="855826"/>
            <a:ext cx="2768440" cy="1755596"/>
          </a:xfrm>
          <a:prstGeom prst="rect">
            <a:avLst/>
          </a:prstGeom>
        </p:spPr>
      </p:pic>
      <p:pic>
        <p:nvPicPr>
          <p:cNvPr id="137" name="Picture 136">
            <a:extLst>
              <a:ext uri="{FF2B5EF4-FFF2-40B4-BE49-F238E27FC236}">
                <a16:creationId xmlns:a16="http://schemas.microsoft.com/office/drawing/2014/main" id="{A0033154-9AE4-BC4A-84E7-B7ED436015A0}"/>
              </a:ext>
            </a:extLst>
          </p:cNvPr>
          <p:cNvPicPr>
            <a:picLocks noChangeAspect="1"/>
          </p:cNvPicPr>
          <p:nvPr/>
        </p:nvPicPr>
        <p:blipFill>
          <a:blip r:embed="rId9"/>
          <a:stretch>
            <a:fillRect/>
          </a:stretch>
        </p:blipFill>
        <p:spPr>
          <a:xfrm>
            <a:off x="6804460" y="1332614"/>
            <a:ext cx="5185637" cy="1339014"/>
          </a:xfrm>
          <a:prstGeom prst="rect">
            <a:avLst/>
          </a:prstGeom>
        </p:spPr>
      </p:pic>
      <p:cxnSp>
        <p:nvCxnSpPr>
          <p:cNvPr id="139" name="Straight Arrow Connector 138">
            <a:extLst>
              <a:ext uri="{FF2B5EF4-FFF2-40B4-BE49-F238E27FC236}">
                <a16:creationId xmlns:a16="http://schemas.microsoft.com/office/drawing/2014/main" id="{B7653061-2C5E-E84A-928E-80E01155269B}"/>
              </a:ext>
            </a:extLst>
          </p:cNvPr>
          <p:cNvCxnSpPr/>
          <p:nvPr/>
        </p:nvCxnSpPr>
        <p:spPr>
          <a:xfrm>
            <a:off x="3174978" y="1957568"/>
            <a:ext cx="461682" cy="2534"/>
          </a:xfrm>
          <a:prstGeom prst="straightConnector1">
            <a:avLst/>
          </a:prstGeom>
          <a:noFill/>
          <a:ln w="381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F6790633-1E14-E943-8FCB-1BFDDB0C62EC}"/>
              </a:ext>
            </a:extLst>
          </p:cNvPr>
          <p:cNvCxnSpPr/>
          <p:nvPr/>
        </p:nvCxnSpPr>
        <p:spPr>
          <a:xfrm>
            <a:off x="6439884" y="1955510"/>
            <a:ext cx="461682" cy="2534"/>
          </a:xfrm>
          <a:prstGeom prst="straightConnector1">
            <a:avLst/>
          </a:prstGeom>
          <a:noFill/>
          <a:ln w="38100" cap="flat" cmpd="sng" algn="ctr">
            <a:solidFill>
              <a:sysClr val="windowText" lastClr="000000"/>
            </a:solidFill>
            <a:prstDash val="solid"/>
            <a:miter lim="800000"/>
            <a:tailEnd type="triangle"/>
          </a:ln>
          <a:effectLst/>
        </p:spPr>
      </p:cxnSp>
      <p:sp>
        <p:nvSpPr>
          <p:cNvPr id="141" name="TextBox 140">
            <a:extLst>
              <a:ext uri="{FF2B5EF4-FFF2-40B4-BE49-F238E27FC236}">
                <a16:creationId xmlns:a16="http://schemas.microsoft.com/office/drawing/2014/main" id="{C04F6574-F59C-E641-AD28-D9551FAE6B98}"/>
              </a:ext>
            </a:extLst>
          </p:cNvPr>
          <p:cNvSpPr txBox="1"/>
          <p:nvPr/>
        </p:nvSpPr>
        <p:spPr>
          <a:xfrm>
            <a:off x="3278271" y="2700336"/>
            <a:ext cx="3768147" cy="646331"/>
          </a:xfrm>
          <a:prstGeom prst="rect">
            <a:avLst/>
          </a:prstGeom>
          <a:noFill/>
        </p:spPr>
        <p:txBody>
          <a:bodyPr wrap="none" rtlCol="0">
            <a:spAutoFit/>
          </a:bodyPr>
          <a:lstStyle/>
          <a:p>
            <a:r>
              <a:rPr lang="en-US" dirty="0"/>
              <a:t>+Universal Adversarial Attack Features</a:t>
            </a:r>
          </a:p>
          <a:p>
            <a:r>
              <a:rPr lang="en-US" dirty="0"/>
              <a:t>+Sensitivity Based Features</a:t>
            </a:r>
          </a:p>
        </p:txBody>
      </p:sp>
    </p:spTree>
    <p:extLst>
      <p:ext uri="{BB962C8B-B14F-4D97-AF65-F5344CB8AC3E}">
        <p14:creationId xmlns:p14="http://schemas.microsoft.com/office/powerpoint/2010/main" val="186145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8D4D35-EF6F-A144-891C-1C402CFACDCA}"/>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C7EB1786-46FD-0E4B-8882-B719AA80FB68}"/>
              </a:ext>
            </a:extLst>
          </p:cNvPr>
          <p:cNvSpPr>
            <a:spLocks noGrp="1"/>
          </p:cNvSpPr>
          <p:nvPr>
            <p:ph type="sldNum" sz="quarter" idx="11"/>
          </p:nvPr>
        </p:nvSpPr>
        <p:spPr/>
        <p:txBody>
          <a:bodyPr/>
          <a:lstStyle/>
          <a:p>
            <a:pPr>
              <a:defRPr/>
            </a:pPr>
            <a:fld id="{231CC523-8BC6-4921-807A-66BD262F34AB}" type="slidenum">
              <a:rPr lang="en-US" smtClean="0"/>
              <a:pPr>
                <a:defRPr/>
              </a:pPr>
              <a:t>7</a:t>
            </a:fld>
            <a:endParaRPr lang="en-US"/>
          </a:p>
        </p:txBody>
      </p:sp>
      <p:sp>
        <p:nvSpPr>
          <p:cNvPr id="4" name="Title 3">
            <a:extLst>
              <a:ext uri="{FF2B5EF4-FFF2-40B4-BE49-F238E27FC236}">
                <a16:creationId xmlns:a16="http://schemas.microsoft.com/office/drawing/2014/main" id="{C016B7A7-B673-224B-8489-0AE2CB1ACC9F}"/>
              </a:ext>
            </a:extLst>
          </p:cNvPr>
          <p:cNvSpPr>
            <a:spLocks noGrp="1"/>
          </p:cNvSpPr>
          <p:nvPr>
            <p:ph type="ctrTitle"/>
          </p:nvPr>
        </p:nvSpPr>
        <p:spPr/>
        <p:txBody>
          <a:bodyPr/>
          <a:lstStyle/>
          <a:p>
            <a:r>
              <a:rPr lang="en-US" dirty="0"/>
              <a:t>Drafts and Publications so far … </a:t>
            </a:r>
          </a:p>
        </p:txBody>
      </p:sp>
      <p:sp>
        <p:nvSpPr>
          <p:cNvPr id="5" name="Rectangle 4">
            <a:extLst>
              <a:ext uri="{FF2B5EF4-FFF2-40B4-BE49-F238E27FC236}">
                <a16:creationId xmlns:a16="http://schemas.microsoft.com/office/drawing/2014/main" id="{129F8598-7482-F94D-8B2C-49A85FDAA879}"/>
              </a:ext>
            </a:extLst>
          </p:cNvPr>
          <p:cNvSpPr/>
          <p:nvPr/>
        </p:nvSpPr>
        <p:spPr>
          <a:xfrm>
            <a:off x="508000" y="1388478"/>
            <a:ext cx="11311240" cy="4154984"/>
          </a:xfrm>
          <a:prstGeom prst="rect">
            <a:avLst/>
          </a:prstGeom>
        </p:spPr>
        <p:txBody>
          <a:bodyPr wrap="square">
            <a:spAutoFit/>
          </a:bodyPr>
          <a:lstStyle/>
          <a:p>
            <a:pPr marL="342900" indent="-342900">
              <a:buFont typeface="Arial" panose="020B0604020202020204" pitchFamily="34" charset="0"/>
              <a:buChar char="•"/>
            </a:pPr>
            <a:r>
              <a:rPr lang="en-US" sz="2400" b="1" dirty="0"/>
              <a:t>Topological Detection of </a:t>
            </a:r>
            <a:r>
              <a:rPr lang="en-US" sz="2400" b="1" dirty="0" err="1"/>
              <a:t>Trojaned</a:t>
            </a:r>
            <a:r>
              <a:rPr lang="en-US" sz="2400" b="1" dirty="0"/>
              <a:t> Neural Networks. </a:t>
            </a:r>
            <a:r>
              <a:rPr lang="en-US" sz="2400" dirty="0"/>
              <a:t>Zheng S.,  Zhang Y.,  Wagner H.,  Goswami M.,  Chen C. </a:t>
            </a:r>
            <a:r>
              <a:rPr lang="en-US" sz="2400" dirty="0" err="1"/>
              <a:t>NeurIPS</a:t>
            </a:r>
            <a:r>
              <a:rPr lang="en-US" sz="2400" dirty="0"/>
              <a:t> 2021</a:t>
            </a:r>
          </a:p>
          <a:p>
            <a:pPr marL="342900" indent="-342900">
              <a:buFont typeface="Arial" panose="020B0604020202020204" pitchFamily="34" charset="0"/>
              <a:buChar char="•"/>
            </a:pPr>
            <a:r>
              <a:rPr lang="en-US" sz="2400" b="1" dirty="0"/>
              <a:t>MISA: Online Defense of </a:t>
            </a:r>
            <a:r>
              <a:rPr lang="en-US" sz="2400" b="1" dirty="0" err="1"/>
              <a:t>Trojaned</a:t>
            </a:r>
            <a:r>
              <a:rPr lang="en-US" sz="2400" b="1" dirty="0"/>
              <a:t> Models using Misattributions. </a:t>
            </a:r>
            <a:r>
              <a:rPr lang="en-US" sz="2400" dirty="0" err="1"/>
              <a:t>Kiourti</a:t>
            </a:r>
            <a:r>
              <a:rPr lang="en-US" sz="2400" dirty="0"/>
              <a:t> P., Li W., Roy A., Sikka K. and Jha S. ACSAC 2021</a:t>
            </a:r>
          </a:p>
          <a:p>
            <a:pPr marL="342900" indent="-342900">
              <a:buFont typeface="Arial" panose="020B0604020202020204" pitchFamily="34" charset="0"/>
              <a:buChar char="•"/>
            </a:pPr>
            <a:r>
              <a:rPr lang="en-US" sz="2400" b="1" dirty="0" err="1"/>
              <a:t>TrojDRL</a:t>
            </a:r>
            <a:r>
              <a:rPr lang="en-US" sz="2400" b="1" dirty="0"/>
              <a:t>: Trojan Attacks on Deep Reinforcement Learning Agents. </a:t>
            </a:r>
            <a:r>
              <a:rPr lang="en-US" sz="2400" dirty="0" err="1"/>
              <a:t>Kiourti</a:t>
            </a:r>
            <a:r>
              <a:rPr lang="en-US" sz="2400" dirty="0"/>
              <a:t> P., Wardega K., Jha S. and Li W. DAC 2020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Trigger Hunting with a Topological Prior for Trojan Detection.</a:t>
            </a:r>
            <a:r>
              <a:rPr lang="en-US" sz="2400" dirty="0"/>
              <a:t> Hu, X., Lin, X., Cogswell, M., Yao, Y., Jha, S. and Chen, C., 2021.  </a:t>
            </a:r>
            <a:r>
              <a:rPr lang="en-US" sz="2400" dirty="0" err="1"/>
              <a:t>arXiv</a:t>
            </a:r>
            <a:r>
              <a:rPr lang="en-US" sz="2400" dirty="0"/>
              <a:t> preprint arXiv:2110.08335. 2020</a:t>
            </a:r>
          </a:p>
          <a:p>
            <a:pPr marL="342900" indent="-342900">
              <a:buFont typeface="Arial" panose="020B0604020202020204" pitchFamily="34" charset="0"/>
              <a:buChar char="•"/>
            </a:pPr>
            <a:r>
              <a:rPr lang="en-US" sz="2400" b="1" dirty="0"/>
              <a:t>Detecting </a:t>
            </a:r>
            <a:r>
              <a:rPr lang="en-US" sz="2400" b="1" dirty="0" err="1"/>
              <a:t>Trojaned</a:t>
            </a:r>
            <a:r>
              <a:rPr lang="en-US" sz="2400" b="1" dirty="0"/>
              <a:t> DNNs Using Counterfactual Attributions.</a:t>
            </a:r>
            <a:r>
              <a:rPr lang="en-US" sz="2400" dirty="0"/>
              <a:t> Sikka, K., Sur, I., Jha, S., Roy, A. and </a:t>
            </a:r>
            <a:r>
              <a:rPr lang="en-US" sz="2400" dirty="0" err="1"/>
              <a:t>Divakaran</a:t>
            </a:r>
            <a:r>
              <a:rPr lang="en-US" sz="2400" dirty="0"/>
              <a:t>, A., </a:t>
            </a:r>
            <a:r>
              <a:rPr lang="en-US" sz="2400" dirty="0" err="1"/>
              <a:t>arXiv</a:t>
            </a:r>
            <a:r>
              <a:rPr lang="en-US" sz="2400" dirty="0"/>
              <a:t> preprint arXiv:2012.02275 2020</a:t>
            </a:r>
          </a:p>
        </p:txBody>
      </p:sp>
    </p:spTree>
    <p:extLst>
      <p:ext uri="{BB962C8B-B14F-4D97-AF65-F5344CB8AC3E}">
        <p14:creationId xmlns:p14="http://schemas.microsoft.com/office/powerpoint/2010/main" val="346369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4CE19-6FE8-5A46-AFB1-F64C1B5A6219}"/>
              </a:ext>
            </a:extLst>
          </p:cNvPr>
          <p:cNvSpPr>
            <a:spLocks noGrp="1"/>
          </p:cNvSpPr>
          <p:nvPr>
            <p:ph type="sldNum" sz="quarter" idx="11"/>
          </p:nvPr>
        </p:nvSpPr>
        <p:spPr/>
        <p:txBody>
          <a:bodyPr/>
          <a:lstStyle/>
          <a:p>
            <a:pPr>
              <a:defRPr/>
            </a:pPr>
            <a:fld id="{231CC523-8BC6-4921-807A-66BD262F34AB}" type="slidenum">
              <a:rPr lang="en-US" smtClean="0"/>
              <a:pPr>
                <a:defRPr/>
              </a:pPr>
              <a:t>8</a:t>
            </a:fld>
            <a:endParaRPr lang="en-US"/>
          </a:p>
        </p:txBody>
      </p:sp>
      <p:sp>
        <p:nvSpPr>
          <p:cNvPr id="7" name="Title 6">
            <a:extLst>
              <a:ext uri="{FF2B5EF4-FFF2-40B4-BE49-F238E27FC236}">
                <a16:creationId xmlns:a16="http://schemas.microsoft.com/office/drawing/2014/main" id="{77FDA404-8666-FE48-9B47-67EAF00BB200}"/>
              </a:ext>
            </a:extLst>
          </p:cNvPr>
          <p:cNvSpPr>
            <a:spLocks noGrp="1"/>
          </p:cNvSpPr>
          <p:nvPr>
            <p:ph type="ctrTitle"/>
          </p:nvPr>
        </p:nvSpPr>
        <p:spPr>
          <a:xfrm>
            <a:off x="568136" y="97510"/>
            <a:ext cx="7647948" cy="612648"/>
          </a:xfrm>
        </p:spPr>
        <p:txBody>
          <a:bodyPr>
            <a:normAutofit fontScale="90000"/>
          </a:bodyPr>
          <a:lstStyle/>
          <a:p>
            <a:r>
              <a:rPr lang="en-US" dirty="0"/>
              <a:t>Topics beyond current </a:t>
            </a:r>
            <a:r>
              <a:rPr lang="en-US" dirty="0" err="1"/>
              <a:t>TrojAI</a:t>
            </a:r>
            <a:r>
              <a:rPr lang="en-US" dirty="0"/>
              <a:t> focus: Trojan/Backdoor Attacks on Reinforcement Learning</a:t>
            </a:r>
          </a:p>
        </p:txBody>
      </p:sp>
      <p:sp>
        <p:nvSpPr>
          <p:cNvPr id="8" name="Rectangle 7">
            <a:extLst>
              <a:ext uri="{FF2B5EF4-FFF2-40B4-BE49-F238E27FC236}">
                <a16:creationId xmlns:a16="http://schemas.microsoft.com/office/drawing/2014/main" id="{F76A384D-EC2A-BF40-B31F-58A962A56D22}"/>
              </a:ext>
            </a:extLst>
          </p:cNvPr>
          <p:cNvSpPr/>
          <p:nvPr/>
        </p:nvSpPr>
        <p:spPr>
          <a:xfrm>
            <a:off x="1978482" y="1051952"/>
            <a:ext cx="8520706" cy="400110"/>
          </a:xfrm>
          <a:prstGeom prst="rect">
            <a:avLst/>
          </a:prstGeom>
        </p:spPr>
        <p:txBody>
          <a:bodyPr wrap="square">
            <a:spAutoFit/>
          </a:bodyPr>
          <a:lstStyle/>
          <a:p>
            <a:r>
              <a:rPr lang="en-US" sz="2000" dirty="0"/>
              <a:t>Trojan attack on RL policies.</a:t>
            </a:r>
          </a:p>
        </p:txBody>
      </p:sp>
      <p:sp>
        <p:nvSpPr>
          <p:cNvPr id="6" name="Rectangle 5">
            <a:extLst>
              <a:ext uri="{FF2B5EF4-FFF2-40B4-BE49-F238E27FC236}">
                <a16:creationId xmlns:a16="http://schemas.microsoft.com/office/drawing/2014/main" id="{2AB476D9-F424-8E47-AE3B-FB98E38B8D37}"/>
              </a:ext>
            </a:extLst>
          </p:cNvPr>
          <p:cNvSpPr/>
          <p:nvPr/>
        </p:nvSpPr>
        <p:spPr>
          <a:xfrm>
            <a:off x="1978482" y="5845314"/>
            <a:ext cx="8520706" cy="707886"/>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pic>
        <p:nvPicPr>
          <p:cNvPr id="10" name="trojaned.mp4">
            <a:hlinkClick r:id="" action="ppaction://media"/>
            <a:extLst>
              <a:ext uri="{FF2B5EF4-FFF2-40B4-BE49-F238E27FC236}">
                <a16:creationId xmlns:a16="http://schemas.microsoft.com/office/drawing/2014/main" id="{198E96E9-8E70-894F-8AAB-A3373FC0E4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0732" y="1782585"/>
            <a:ext cx="2843586" cy="3732206"/>
          </a:xfrm>
          <a:prstGeom prst="rect">
            <a:avLst/>
          </a:prstGeom>
        </p:spPr>
      </p:pic>
      <p:sp>
        <p:nvSpPr>
          <p:cNvPr id="11" name="Right Arrow 10">
            <a:extLst>
              <a:ext uri="{FF2B5EF4-FFF2-40B4-BE49-F238E27FC236}">
                <a16:creationId xmlns:a16="http://schemas.microsoft.com/office/drawing/2014/main" id="{60D1EBAD-C56A-E641-A2C7-306CDC9714BF}"/>
              </a:ext>
            </a:extLst>
          </p:cNvPr>
          <p:cNvSpPr/>
          <p:nvPr/>
        </p:nvSpPr>
        <p:spPr>
          <a:xfrm rot="3120281">
            <a:off x="2153528" y="1485165"/>
            <a:ext cx="381000" cy="24288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AA6E0-FCEF-F349-BA8C-CC1FEB0D6744}"/>
              </a:ext>
            </a:extLst>
          </p:cNvPr>
          <p:cNvPicPr>
            <a:picLocks noChangeAspect="1"/>
          </p:cNvPicPr>
          <p:nvPr/>
        </p:nvPicPr>
        <p:blipFill>
          <a:blip r:embed="rId5"/>
          <a:stretch>
            <a:fillRect/>
          </a:stretch>
        </p:blipFill>
        <p:spPr>
          <a:xfrm>
            <a:off x="5690115" y="2159949"/>
            <a:ext cx="4711823" cy="3150911"/>
          </a:xfrm>
          <a:prstGeom prst="rect">
            <a:avLst/>
          </a:prstGeom>
        </p:spPr>
      </p:pic>
    </p:spTree>
    <p:extLst>
      <p:ext uri="{BB962C8B-B14F-4D97-AF65-F5344CB8AC3E}">
        <p14:creationId xmlns:p14="http://schemas.microsoft.com/office/powerpoint/2010/main" val="3026997671"/>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9</a:t>
            </a:fld>
            <a:endParaRPr lang="en-US"/>
          </a:p>
        </p:txBody>
      </p:sp>
      <p:pic>
        <p:nvPicPr>
          <p:cNvPr id="9" name="trojan_movie.mp4">
            <a:hlinkClick r:id="" action="ppaction://media"/>
            <a:extLst>
              <a:ext uri="{FF2B5EF4-FFF2-40B4-BE49-F238E27FC236}">
                <a16:creationId xmlns:a16="http://schemas.microsoft.com/office/drawing/2014/main" id="{7BFDEEFD-D826-334F-894D-57A6C43C9B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452" t="29145" r="7438" b="23753"/>
          <a:stretch/>
        </p:blipFill>
        <p:spPr>
          <a:xfrm>
            <a:off x="3817186" y="3737944"/>
            <a:ext cx="6752338" cy="2491298"/>
          </a:xfrm>
          <a:prstGeom prst="rect">
            <a:avLst/>
          </a:prstGeom>
        </p:spPr>
      </p:pic>
      <p:pic>
        <p:nvPicPr>
          <p:cNvPr id="12" name="movie2.mp4">
            <a:hlinkClick r:id="" action="ppaction://media"/>
            <a:extLst>
              <a:ext uri="{FF2B5EF4-FFF2-40B4-BE49-F238E27FC236}">
                <a16:creationId xmlns:a16="http://schemas.microsoft.com/office/drawing/2014/main" id="{A2287B92-0450-0248-B9BF-CEFDBCCE7B4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5094" t="33544" r="7722" b="26517"/>
          <a:stretch/>
        </p:blipFill>
        <p:spPr>
          <a:xfrm>
            <a:off x="3590945" y="1468207"/>
            <a:ext cx="6901780" cy="2107759"/>
          </a:xfrm>
          <a:prstGeom prst="rect">
            <a:avLst/>
          </a:prstGeom>
        </p:spPr>
      </p:pic>
      <p:pic>
        <p:nvPicPr>
          <p:cNvPr id="13" name="Picture 12">
            <a:extLst>
              <a:ext uri="{FF2B5EF4-FFF2-40B4-BE49-F238E27FC236}">
                <a16:creationId xmlns:a16="http://schemas.microsoft.com/office/drawing/2014/main" id="{AF8177A0-A820-8942-931F-E41A086F92AB}"/>
              </a:ext>
            </a:extLst>
          </p:cNvPr>
          <p:cNvPicPr>
            <a:picLocks noChangeAspect="1"/>
          </p:cNvPicPr>
          <p:nvPr/>
        </p:nvPicPr>
        <p:blipFill>
          <a:blip r:embed="rId8"/>
          <a:stretch>
            <a:fillRect/>
          </a:stretch>
        </p:blipFill>
        <p:spPr>
          <a:xfrm>
            <a:off x="1699276" y="2555447"/>
            <a:ext cx="2016337" cy="2107759"/>
          </a:xfrm>
          <a:prstGeom prst="rect">
            <a:avLst/>
          </a:prstGeom>
        </p:spPr>
      </p:pic>
      <p:sp>
        <p:nvSpPr>
          <p:cNvPr id="10" name="Title 6">
            <a:extLst>
              <a:ext uri="{FF2B5EF4-FFF2-40B4-BE49-F238E27FC236}">
                <a16:creationId xmlns:a16="http://schemas.microsoft.com/office/drawing/2014/main" id="{62708F83-89F8-504C-9E38-DBAD91A36B6E}"/>
              </a:ext>
            </a:extLst>
          </p:cNvPr>
          <p:cNvSpPr>
            <a:spLocks noGrp="1"/>
          </p:cNvSpPr>
          <p:nvPr>
            <p:ph type="ctrTitle"/>
          </p:nvPr>
        </p:nvSpPr>
        <p:spPr>
          <a:xfrm>
            <a:off x="568136" y="97510"/>
            <a:ext cx="7647948" cy="612648"/>
          </a:xfrm>
        </p:spPr>
        <p:txBody>
          <a:bodyPr>
            <a:normAutofit fontScale="90000"/>
          </a:bodyPr>
          <a:lstStyle/>
          <a:p>
            <a:r>
              <a:rPr lang="en-US" dirty="0"/>
              <a:t>Topics beyond current </a:t>
            </a:r>
            <a:r>
              <a:rPr lang="en-US" dirty="0" err="1"/>
              <a:t>TrojAI</a:t>
            </a:r>
            <a:r>
              <a:rPr lang="en-US" dirty="0"/>
              <a:t> focus: Trojan/Backdoor Attacks on Reinforcement Learning</a:t>
            </a:r>
          </a:p>
        </p:txBody>
      </p:sp>
      <p:sp>
        <p:nvSpPr>
          <p:cNvPr id="5" name="Rectangle 4">
            <a:extLst>
              <a:ext uri="{FF2B5EF4-FFF2-40B4-BE49-F238E27FC236}">
                <a16:creationId xmlns:a16="http://schemas.microsoft.com/office/drawing/2014/main" id="{36DC52A4-24F3-4245-9F09-A85706A19924}"/>
              </a:ext>
            </a:extLst>
          </p:cNvPr>
          <p:cNvSpPr/>
          <p:nvPr/>
        </p:nvSpPr>
        <p:spPr>
          <a:xfrm>
            <a:off x="568136" y="925553"/>
            <a:ext cx="9573742" cy="923330"/>
          </a:xfrm>
          <a:prstGeom prst="rect">
            <a:avLst/>
          </a:prstGeom>
        </p:spPr>
        <p:txBody>
          <a:bodyPr wrap="square">
            <a:spAutoFit/>
          </a:bodyPr>
          <a:lstStyle/>
          <a:p>
            <a:r>
              <a:rPr lang="en-US" b="1" dirty="0">
                <a:solidFill>
                  <a:srgbClr val="000000"/>
                </a:solidFill>
                <a:latin typeface="Droid Sans"/>
              </a:rPr>
              <a:t>MISA: Online Defense of </a:t>
            </a:r>
            <a:r>
              <a:rPr lang="en-US" b="1" dirty="0" err="1">
                <a:solidFill>
                  <a:srgbClr val="000000"/>
                </a:solidFill>
                <a:latin typeface="Droid Sans"/>
              </a:rPr>
              <a:t>Trojaned</a:t>
            </a:r>
            <a:r>
              <a:rPr lang="en-US" b="1" dirty="0">
                <a:solidFill>
                  <a:srgbClr val="000000"/>
                </a:solidFill>
                <a:latin typeface="Droid Sans"/>
              </a:rPr>
              <a:t> Models using Misattributions</a:t>
            </a:r>
            <a:br>
              <a:rPr lang="en-US" dirty="0"/>
            </a:br>
            <a:r>
              <a:rPr lang="en-US" dirty="0" err="1">
                <a:solidFill>
                  <a:srgbClr val="000000"/>
                </a:solidFill>
                <a:latin typeface="Droid Sans"/>
              </a:rPr>
              <a:t>Panagiota</a:t>
            </a:r>
            <a:r>
              <a:rPr lang="en-US" dirty="0">
                <a:solidFill>
                  <a:srgbClr val="000000"/>
                </a:solidFill>
                <a:latin typeface="Droid Sans"/>
              </a:rPr>
              <a:t> </a:t>
            </a:r>
            <a:r>
              <a:rPr lang="en-US" dirty="0" err="1">
                <a:solidFill>
                  <a:srgbClr val="000000"/>
                </a:solidFill>
                <a:latin typeface="Droid Sans"/>
              </a:rPr>
              <a:t>Kiourti</a:t>
            </a:r>
            <a:r>
              <a:rPr lang="en-US" dirty="0">
                <a:solidFill>
                  <a:srgbClr val="000000"/>
                </a:solidFill>
                <a:latin typeface="Droid Sans"/>
              </a:rPr>
              <a:t>, </a:t>
            </a:r>
            <a:r>
              <a:rPr lang="en-US" dirty="0" err="1">
                <a:solidFill>
                  <a:srgbClr val="000000"/>
                </a:solidFill>
                <a:latin typeface="Droid Sans"/>
              </a:rPr>
              <a:t>Wenchao</a:t>
            </a:r>
            <a:r>
              <a:rPr lang="en-US" dirty="0">
                <a:solidFill>
                  <a:srgbClr val="000000"/>
                </a:solidFill>
                <a:latin typeface="Droid Sans"/>
              </a:rPr>
              <a:t> Li, Anirban Roy, Karan Sikka, Susmit Jha</a:t>
            </a:r>
            <a:br>
              <a:rPr lang="en-US" dirty="0"/>
            </a:br>
            <a:r>
              <a:rPr lang="en-US" dirty="0">
                <a:latin typeface="Droid Sans"/>
                <a:hlinkClick r:id="rId9"/>
              </a:rPr>
              <a:t>ACSAC 2021</a:t>
            </a:r>
            <a:endParaRPr lang="en-US" dirty="0"/>
          </a:p>
        </p:txBody>
      </p:sp>
    </p:spTree>
    <p:extLst>
      <p:ext uri="{BB962C8B-B14F-4D97-AF65-F5344CB8AC3E}">
        <p14:creationId xmlns:p14="http://schemas.microsoft.com/office/powerpoint/2010/main" val="2851803134"/>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video>
              <p:cMediaNode vol="80000">
                <p:cTn id="3" fill="hold" display="0">
                  <p:stCondLst>
                    <p:cond delay="indefinite"/>
                  </p:stCondLst>
                </p:cTn>
                <p:tgtEl>
                  <p:spTgt spid="12"/>
                </p:tgtEl>
              </p:cMediaNode>
            </p:video>
          </p:childTnLst>
        </p:cTn>
      </p:par>
    </p:tnLst>
  </p:timing>
</p:sld>
</file>

<file path=ppt/theme/theme1.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AB1AF393184F4E8AD72511E449787C" ma:contentTypeVersion="2" ma:contentTypeDescription="Create a new document." ma:contentTypeScope="" ma:versionID="b9b67c86506b365e47e46232145c9800">
  <xsd:schema xmlns:xsd="http://www.w3.org/2001/XMLSchema" xmlns:xs="http://www.w3.org/2001/XMLSchema" xmlns:p="http://schemas.microsoft.com/office/2006/metadata/properties" xmlns:ns2="bb45d0c0-1af2-4e50-989e-37e1663868b3" targetNamespace="http://schemas.microsoft.com/office/2006/metadata/properties" ma:root="true" ma:fieldsID="889902afb9a9b8fa56407eaac7712b8d" ns2:_="">
    <xsd:import namespace="bb45d0c0-1af2-4e50-989e-37e1663868b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45d0c0-1af2-4e50-989e-37e1663868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A4DEEE-30FC-4089-916D-4917AD1B6BB7}">
  <ds:schemaRefs>
    <ds:schemaRef ds:uri="http://schemas.microsoft.com/sharepoint/v3/contenttype/forms"/>
  </ds:schemaRefs>
</ds:datastoreItem>
</file>

<file path=customXml/itemProps2.xml><?xml version="1.0" encoding="utf-8"?>
<ds:datastoreItem xmlns:ds="http://schemas.openxmlformats.org/officeDocument/2006/customXml" ds:itemID="{0C91F842-ABA1-4055-A639-1E11C161E691}">
  <ds:schemaRefs>
    <ds:schemaRef ds:uri="bb45d0c0-1af2-4e50-989e-37e1663868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3FEBDD-69FA-4789-B67D-4699854DB2A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11717</TotalTime>
  <Words>880</Words>
  <Application>Microsoft Macintosh PowerPoint</Application>
  <PresentationFormat>Widescreen</PresentationFormat>
  <Paragraphs>141</Paragraphs>
  <Slides>12</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Droid Sans</vt:lpstr>
      <vt:lpstr>Tahoma</vt:lpstr>
      <vt:lpstr>Times New Roman</vt:lpstr>
      <vt:lpstr>1_blank</vt:lpstr>
      <vt:lpstr>PowerPoint Presentation</vt:lpstr>
      <vt:lpstr>University Team Members</vt:lpstr>
      <vt:lpstr>SRI Team Members</vt:lpstr>
      <vt:lpstr>Initial Plan (from proposal)</vt:lpstr>
      <vt:lpstr>Initial Plan (from proposal)</vt:lpstr>
      <vt:lpstr>Two Pipelines (Karan: Blue, Xiao: Green)</vt:lpstr>
      <vt:lpstr>Drafts and Publications so far … </vt:lpstr>
      <vt:lpstr>Topics beyond current TrojAI focus: Trojan/Backdoor Attacks on Reinforcement Learning</vt:lpstr>
      <vt:lpstr>Topics beyond current TrojAI focus: Trojan/Backdoor Attacks on Reinforcement Learning</vt:lpstr>
      <vt:lpstr>Topics beyond current TrojAI focus: Multimodal TrojAI</vt:lpstr>
      <vt:lpstr>Trinity Tool </vt:lpstr>
      <vt:lpstr>Tentative Schedule Outline</vt:lpstr>
    </vt:vector>
  </TitlesOfParts>
  <Company>Wyle Information Systems - DARPA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Prime Performer’s Name</dc:title>
  <dc:creator>Parikh, Rinku (contr-i2o)</dc:creator>
  <cp:lastModifiedBy>Susmit Jha</cp:lastModifiedBy>
  <cp:revision>285</cp:revision>
  <cp:lastPrinted>2019-09-17T10:40:24Z</cp:lastPrinted>
  <dcterms:created xsi:type="dcterms:W3CDTF">2014-10-27T21:05:51Z</dcterms:created>
  <dcterms:modified xsi:type="dcterms:W3CDTF">2021-11-17T08:45:13Z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0x010100A1AB1AF393184F4E8AD72511E449787C</vt:lpwstr>
  </property>
</Properties>
</file>